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258" r:id="rId4"/>
    <p:sldId id="275" r:id="rId5"/>
    <p:sldId id="259" r:id="rId6"/>
    <p:sldId id="276" r:id="rId7"/>
    <p:sldId id="260" r:id="rId8"/>
    <p:sldId id="261" r:id="rId9"/>
    <p:sldId id="278" r:id="rId10"/>
    <p:sldId id="262" r:id="rId11"/>
    <p:sldId id="263" r:id="rId12"/>
    <p:sldId id="277" r:id="rId13"/>
    <p:sldId id="264" r:id="rId14"/>
    <p:sldId id="279" r:id="rId15"/>
    <p:sldId id="265" r:id="rId16"/>
    <p:sldId id="308" r:id="rId17"/>
    <p:sldId id="266" r:id="rId18"/>
    <p:sldId id="309" r:id="rId19"/>
    <p:sldId id="267" r:id="rId20"/>
    <p:sldId id="268" r:id="rId21"/>
    <p:sldId id="310" r:id="rId22"/>
    <p:sldId id="270" r:id="rId23"/>
    <p:sldId id="271" r:id="rId24"/>
    <p:sldId id="311" r:id="rId25"/>
    <p:sldId id="272" r:id="rId26"/>
    <p:sldId id="312" r:id="rId27"/>
    <p:sldId id="273" r:id="rId28"/>
    <p:sldId id="313" r:id="rId29"/>
    <p:sldId id="274" r:id="rId30"/>
    <p:sldId id="314" r:id="rId31"/>
    <p:sldId id="280" r:id="rId32"/>
    <p:sldId id="281" r:id="rId33"/>
    <p:sldId id="320" r:id="rId34"/>
    <p:sldId id="282" r:id="rId35"/>
    <p:sldId id="321" r:id="rId36"/>
    <p:sldId id="283" r:id="rId37"/>
    <p:sldId id="322" r:id="rId38"/>
    <p:sldId id="284" r:id="rId39"/>
    <p:sldId id="323" r:id="rId40"/>
    <p:sldId id="324" r:id="rId41"/>
    <p:sldId id="285" r:id="rId42"/>
    <p:sldId id="325" r:id="rId43"/>
    <p:sldId id="286" r:id="rId44"/>
    <p:sldId id="326" r:id="rId45"/>
    <p:sldId id="315" r:id="rId46"/>
    <p:sldId id="327" r:id="rId47"/>
    <p:sldId id="316" r:id="rId48"/>
    <p:sldId id="317" r:id="rId49"/>
    <p:sldId id="328" r:id="rId50"/>
    <p:sldId id="318" r:id="rId51"/>
    <p:sldId id="329" r:id="rId52"/>
    <p:sldId id="319" r:id="rId53"/>
    <p:sldId id="330" r:id="rId54"/>
    <p:sldId id="293" r:id="rId55"/>
    <p:sldId id="331" r:id="rId56"/>
    <p:sldId id="294" r:id="rId57"/>
    <p:sldId id="332" r:id="rId58"/>
    <p:sldId id="295" r:id="rId59"/>
    <p:sldId id="296" r:id="rId60"/>
    <p:sldId id="333" r:id="rId61"/>
    <p:sldId id="297" r:id="rId62"/>
    <p:sldId id="334" r:id="rId63"/>
    <p:sldId id="298" r:id="rId64"/>
    <p:sldId id="335" r:id="rId65"/>
    <p:sldId id="299" r:id="rId66"/>
    <p:sldId id="336" r:id="rId67"/>
    <p:sldId id="300" r:id="rId68"/>
    <p:sldId id="337" r:id="rId69"/>
    <p:sldId id="301" r:id="rId70"/>
    <p:sldId id="338" r:id="rId71"/>
    <p:sldId id="302" r:id="rId72"/>
    <p:sldId id="339" r:id="rId73"/>
    <p:sldId id="303" r:id="rId74"/>
    <p:sldId id="340" r:id="rId75"/>
    <p:sldId id="304" r:id="rId76"/>
    <p:sldId id="341" r:id="rId77"/>
    <p:sldId id="305" r:id="rId78"/>
    <p:sldId id="342" r:id="rId79"/>
    <p:sldId id="306" r:id="rId80"/>
    <p:sldId id="344" r:id="rId81"/>
    <p:sldId id="307" r:id="rId82"/>
    <p:sldId id="343" r:id="rId83"/>
    <p:sldId id="346" r:id="rId84"/>
    <p:sldId id="357" r:id="rId85"/>
    <p:sldId id="347" r:id="rId86"/>
    <p:sldId id="358" r:id="rId87"/>
    <p:sldId id="348" r:id="rId88"/>
    <p:sldId id="359" r:id="rId89"/>
    <p:sldId id="355" r:id="rId90"/>
    <p:sldId id="360" r:id="rId91"/>
    <p:sldId id="356" r:id="rId92"/>
    <p:sldId id="361" r:id="rId93"/>
    <p:sldId id="362" r:id="rId94"/>
    <p:sldId id="366" r:id="rId95"/>
    <p:sldId id="363" r:id="rId96"/>
    <p:sldId id="368" r:id="rId97"/>
    <p:sldId id="367" r:id="rId98"/>
    <p:sldId id="369" r:id="rId99"/>
    <p:sldId id="370" r:id="rId100"/>
    <p:sldId id="364" r:id="rId101"/>
    <p:sldId id="365" r:id="rId102"/>
    <p:sldId id="371" r:id="rId103"/>
    <p:sldId id="351" r:id="rId104"/>
    <p:sldId id="352" r:id="rId105"/>
    <p:sldId id="350" r:id="rId106"/>
    <p:sldId id="354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4" autoAdjust="0"/>
    <p:restoredTop sz="90899" autoAdjust="0"/>
  </p:normalViewPr>
  <p:slideViewPr>
    <p:cSldViewPr snapToGrid="0">
      <p:cViewPr>
        <p:scale>
          <a:sx n="100" d="100"/>
          <a:sy n="100" d="100"/>
        </p:scale>
        <p:origin x="1218" y="210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6017040"/>
        <c:axId val="256012336"/>
      </c:lineChart>
      <c:catAx>
        <c:axId val="2560170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012336"/>
        <c:crosses val="autoZero"/>
        <c:auto val="1"/>
        <c:lblAlgn val="ctr"/>
        <c:lblOffset val="100"/>
        <c:noMultiLvlLbl val="0"/>
      </c:catAx>
      <c:valAx>
        <c:axId val="2560123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01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6014296"/>
        <c:axId val="256015080"/>
      </c:lineChart>
      <c:catAx>
        <c:axId val="256014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015080"/>
        <c:crosses val="autoZero"/>
        <c:auto val="1"/>
        <c:lblAlgn val="ctr"/>
        <c:lblOffset val="100"/>
        <c:noMultiLvlLbl val="0"/>
      </c:catAx>
      <c:valAx>
        <c:axId val="256015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014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6019000"/>
        <c:axId val="256019784"/>
      </c:lineChart>
      <c:catAx>
        <c:axId val="256019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019784"/>
        <c:crosses val="autoZero"/>
        <c:auto val="1"/>
        <c:lblAlgn val="ctr"/>
        <c:lblOffset val="100"/>
        <c:noMultiLvlLbl val="0"/>
      </c:catAx>
      <c:valAx>
        <c:axId val="256019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019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6014688"/>
        <c:axId val="256013904"/>
      </c:lineChart>
      <c:catAx>
        <c:axId val="2560146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013904"/>
        <c:crosses val="autoZero"/>
        <c:auto val="1"/>
        <c:lblAlgn val="ctr"/>
        <c:lblOffset val="100"/>
        <c:noMultiLvlLbl val="0"/>
      </c:catAx>
      <c:valAx>
        <c:axId val="256013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014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6013512"/>
        <c:axId val="256015864"/>
      </c:lineChart>
      <c:catAx>
        <c:axId val="256013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015864"/>
        <c:crosses val="autoZero"/>
        <c:auto val="1"/>
        <c:lblAlgn val="ctr"/>
        <c:lblOffset val="100"/>
        <c:noMultiLvlLbl val="0"/>
      </c:catAx>
      <c:valAx>
        <c:axId val="256015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013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6017824"/>
        <c:axId val="256015472"/>
      </c:lineChart>
      <c:catAx>
        <c:axId val="25601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015472"/>
        <c:crosses val="autoZero"/>
        <c:auto val="1"/>
        <c:lblAlgn val="ctr"/>
        <c:lblOffset val="100"/>
        <c:noMultiLvlLbl val="0"/>
      </c:catAx>
      <c:valAx>
        <c:axId val="256015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01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DB83B-691C-4E07-8F2E-100780DE39E6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D40C-17B8-427C-B692-DB5EA74B95F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11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473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68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829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93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17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479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809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103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539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37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47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78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318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93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38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145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976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391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99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857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28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241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88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57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5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3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77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47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707CD-2779-4A8E-813F-6CD2EC37E421}" type="datetimeFigureOut">
              <a:rPr kumimoji="1" lang="ja-JP" altLang="en-US" smtClean="0"/>
              <a:pPr/>
              <a:t>2016/3/20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52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1.png"/><Relationship Id="rId13" Type="http://schemas.openxmlformats.org/officeDocument/2006/relationships/chart" Target="../charts/chart3.xml"/><Relationship Id="rId18" Type="http://schemas.openxmlformats.org/officeDocument/2006/relationships/image" Target="../media/image1890.png"/><Relationship Id="rId3" Type="http://schemas.openxmlformats.org/officeDocument/2006/relationships/image" Target="../media/image45.png"/><Relationship Id="rId7" Type="http://schemas.openxmlformats.org/officeDocument/2006/relationships/image" Target="../media/image1811.png"/><Relationship Id="rId12" Type="http://schemas.openxmlformats.org/officeDocument/2006/relationships/image" Target="../media/image1841.png"/><Relationship Id="rId17" Type="http://schemas.openxmlformats.org/officeDocument/2006/relationships/image" Target="../media/image188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33.png"/><Relationship Id="rId5" Type="http://schemas.openxmlformats.org/officeDocument/2006/relationships/chart" Target="../charts/chart1.xml"/><Relationship Id="rId15" Type="http://schemas.openxmlformats.org/officeDocument/2006/relationships/image" Target="../media/image217.emf"/><Relationship Id="rId10" Type="http://schemas.openxmlformats.org/officeDocument/2006/relationships/image" Target="../media/image1831.png"/><Relationship Id="rId19" Type="http://schemas.openxmlformats.org/officeDocument/2006/relationships/image" Target="../media/image1900.png"/><Relationship Id="rId4" Type="http://schemas.openxmlformats.org/officeDocument/2006/relationships/image" Target="../media/image1791.png"/><Relationship Id="rId9" Type="http://schemas.openxmlformats.org/officeDocument/2006/relationships/chart" Target="../charts/chart2.xml"/><Relationship Id="rId14" Type="http://schemas.openxmlformats.org/officeDocument/2006/relationships/image" Target="../media/image185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1.png"/><Relationship Id="rId13" Type="http://schemas.openxmlformats.org/officeDocument/2006/relationships/chart" Target="../charts/chart6.xml"/><Relationship Id="rId18" Type="http://schemas.openxmlformats.org/officeDocument/2006/relationships/image" Target="../media/image1890.png"/><Relationship Id="rId3" Type="http://schemas.openxmlformats.org/officeDocument/2006/relationships/image" Target="../media/image45.png"/><Relationship Id="rId7" Type="http://schemas.openxmlformats.org/officeDocument/2006/relationships/image" Target="../media/image1811.png"/><Relationship Id="rId12" Type="http://schemas.openxmlformats.org/officeDocument/2006/relationships/image" Target="../media/image1841.png"/><Relationship Id="rId17" Type="http://schemas.openxmlformats.org/officeDocument/2006/relationships/image" Target="../media/image192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33.png"/><Relationship Id="rId5" Type="http://schemas.openxmlformats.org/officeDocument/2006/relationships/chart" Target="../charts/chart4.xml"/><Relationship Id="rId15" Type="http://schemas.openxmlformats.org/officeDocument/2006/relationships/image" Target="../media/image217.emf"/><Relationship Id="rId10" Type="http://schemas.openxmlformats.org/officeDocument/2006/relationships/image" Target="../media/image1831.png"/><Relationship Id="rId19" Type="http://schemas.openxmlformats.org/officeDocument/2006/relationships/image" Target="../media/image1900.png"/><Relationship Id="rId4" Type="http://schemas.openxmlformats.org/officeDocument/2006/relationships/image" Target="../media/image1791.png"/><Relationship Id="rId9" Type="http://schemas.openxmlformats.org/officeDocument/2006/relationships/chart" Target="../charts/chart5.xml"/><Relationship Id="rId14" Type="http://schemas.openxmlformats.org/officeDocument/2006/relationships/image" Target="../media/image185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Relationship Id="rId9" Type="http://schemas.openxmlformats.org/officeDocument/2006/relationships/image" Target="../media/image21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Relationship Id="rId9" Type="http://schemas.openxmlformats.org/officeDocument/2006/relationships/image" Target="../media/image21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60.png"/><Relationship Id="rId3" Type="http://schemas.openxmlformats.org/officeDocument/2006/relationships/image" Target="../media/image81.png"/><Relationship Id="rId7" Type="http://schemas.openxmlformats.org/officeDocument/2006/relationships/image" Target="../media/image28.png"/><Relationship Id="rId12" Type="http://schemas.openxmlformats.org/officeDocument/2006/relationships/image" Target="../media/image85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840.png"/><Relationship Id="rId5" Type="http://schemas.openxmlformats.org/officeDocument/2006/relationships/image" Target="../media/image83.png"/><Relationship Id="rId10" Type="http://schemas.openxmlformats.org/officeDocument/2006/relationships/image" Target="../media/image830.png"/><Relationship Id="rId4" Type="http://schemas.openxmlformats.org/officeDocument/2006/relationships/image" Target="../media/image82.png"/><Relationship Id="rId9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60.png"/><Relationship Id="rId3" Type="http://schemas.openxmlformats.org/officeDocument/2006/relationships/image" Target="../media/image82.png"/><Relationship Id="rId7" Type="http://schemas.openxmlformats.org/officeDocument/2006/relationships/image" Target="../media/image28.png"/><Relationship Id="rId12" Type="http://schemas.openxmlformats.org/officeDocument/2006/relationships/image" Target="../media/image8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40.png"/><Relationship Id="rId5" Type="http://schemas.openxmlformats.org/officeDocument/2006/relationships/image" Target="../media/image24.png"/><Relationship Id="rId10" Type="http://schemas.openxmlformats.org/officeDocument/2006/relationships/image" Target="../media/image830.png"/><Relationship Id="rId4" Type="http://schemas.openxmlformats.org/officeDocument/2006/relationships/image" Target="../media/image83.png"/><Relationship Id="rId9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61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410529" cy="35623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l="543"/>
          <a:stretch/>
        </p:blipFill>
        <p:spPr>
          <a:xfrm>
            <a:off x="14288" y="3638551"/>
            <a:ext cx="4366384" cy="408981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610075" y="110013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395763" y="110013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33787" y="240030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19475" y="2400301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938812" y="240030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724500" y="2400301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19475" y="226267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95562" y="2734164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-33338" y="733426"/>
            <a:ext cx="914401" cy="2285999"/>
          </a:xfrm>
          <a:custGeom>
            <a:avLst/>
            <a:gdLst>
              <a:gd name="connsiteX0" fmla="*/ 914401 w 914401"/>
              <a:gd name="connsiteY0" fmla="*/ 0 h 2328863"/>
              <a:gd name="connsiteX1" fmla="*/ 0 w 914401"/>
              <a:gd name="connsiteY1" fmla="*/ 0 h 2328863"/>
              <a:gd name="connsiteX2" fmla="*/ 0 w 914401"/>
              <a:gd name="connsiteY2" fmla="*/ 2328863 h 2328863"/>
              <a:gd name="connsiteX3" fmla="*/ 814388 w 914401"/>
              <a:gd name="connsiteY3" fmla="*/ 2328863 h 2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1" h="2328863">
                <a:moveTo>
                  <a:pt x="914401" y="0"/>
                </a:moveTo>
                <a:lnTo>
                  <a:pt x="0" y="0"/>
                </a:lnTo>
                <a:lnTo>
                  <a:pt x="0" y="2328863"/>
                </a:lnTo>
                <a:lnTo>
                  <a:pt x="814388" y="2328863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26269" y="2974425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09638" y="68842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54611" y="923924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-33338" y="967346"/>
            <a:ext cx="828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-33338" y="2795586"/>
            <a:ext cx="792000" cy="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478062" y="2841076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2"/>
          </p:cNvCxnSpPr>
          <p:nvPr/>
        </p:nvCxnSpPr>
        <p:spPr>
          <a:xfrm>
            <a:off x="586062" y="2949076"/>
            <a:ext cx="376207" cy="11149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90975" y="4087262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27362" y="5090014"/>
            <a:ext cx="216000" cy="1169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53038" y="5979014"/>
            <a:ext cx="180000" cy="1169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69712" y="6845300"/>
            <a:ext cx="180000" cy="1169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05763" y="6850026"/>
            <a:ext cx="108000" cy="1169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2292" y="1"/>
            <a:ext cx="4410529" cy="356235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 cstate="print"/>
          <a:srcRect l="543"/>
          <a:stretch/>
        </p:blipFill>
        <p:spPr>
          <a:xfrm>
            <a:off x="5266580" y="3638551"/>
            <a:ext cx="4366384" cy="4089816"/>
          </a:xfrm>
          <a:prstGeom prst="rect">
            <a:avLst/>
          </a:prstGeom>
        </p:spPr>
      </p:pic>
      <p:sp>
        <p:nvSpPr>
          <p:cNvPr id="38" name="正方形/長方形 37"/>
          <p:cNvSpPr/>
          <p:nvPr/>
        </p:nvSpPr>
        <p:spPr>
          <a:xfrm>
            <a:off x="7862367" y="110013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648055" y="110013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086079" y="2400301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871767" y="2400301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191104" y="2400301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8976792" y="2400301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871767" y="226267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47854" y="2734164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5218954" y="733426"/>
            <a:ext cx="914401" cy="2285999"/>
          </a:xfrm>
          <a:custGeom>
            <a:avLst/>
            <a:gdLst>
              <a:gd name="connsiteX0" fmla="*/ 914401 w 914401"/>
              <a:gd name="connsiteY0" fmla="*/ 0 h 2328863"/>
              <a:gd name="connsiteX1" fmla="*/ 0 w 914401"/>
              <a:gd name="connsiteY1" fmla="*/ 0 h 2328863"/>
              <a:gd name="connsiteX2" fmla="*/ 0 w 914401"/>
              <a:gd name="connsiteY2" fmla="*/ 2328863 h 2328863"/>
              <a:gd name="connsiteX3" fmla="*/ 814388 w 914401"/>
              <a:gd name="connsiteY3" fmla="*/ 2328863 h 2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1" h="2328863">
                <a:moveTo>
                  <a:pt x="914401" y="0"/>
                </a:moveTo>
                <a:lnTo>
                  <a:pt x="0" y="0"/>
                </a:lnTo>
                <a:lnTo>
                  <a:pt x="0" y="2328863"/>
                </a:lnTo>
                <a:lnTo>
                  <a:pt x="814388" y="2328863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178561" y="2974425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161930" y="68842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06903" y="923924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/>
        </p:nvCxnSpPr>
        <p:spPr>
          <a:xfrm flipH="1">
            <a:off x="5218954" y="967346"/>
            <a:ext cx="828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H="1">
            <a:off x="5218954" y="2795586"/>
            <a:ext cx="792000" cy="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730354" y="2841076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/>
          <p:cNvCxnSpPr>
            <a:stCxn id="52" idx="2"/>
          </p:cNvCxnSpPr>
          <p:nvPr/>
        </p:nvCxnSpPr>
        <p:spPr>
          <a:xfrm>
            <a:off x="5838354" y="2949076"/>
            <a:ext cx="376207" cy="11149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6143267" y="4087262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479654" y="5090014"/>
            <a:ext cx="216000" cy="11698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505330" y="5979014"/>
            <a:ext cx="180000" cy="11698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522004" y="6845300"/>
            <a:ext cx="180000" cy="11698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558055" y="6850026"/>
            <a:ext cx="108000" cy="11698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1337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96894" cy="17306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-1" b="28415"/>
          <a:stretch/>
        </p:blipFill>
        <p:spPr>
          <a:xfrm>
            <a:off x="0" y="1768797"/>
            <a:ext cx="3896893" cy="41824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2559"/>
          <a:stretch/>
        </p:blipFill>
        <p:spPr>
          <a:xfrm>
            <a:off x="4075990" y="1856010"/>
            <a:ext cx="3891238" cy="38324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25" y="1303678"/>
            <a:ext cx="3896894" cy="41909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2213" b="1"/>
          <a:stretch/>
        </p:blipFill>
        <p:spPr>
          <a:xfrm>
            <a:off x="4075991" y="209668"/>
            <a:ext cx="3896893" cy="16234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78826"/>
          <a:stretch/>
        </p:blipFill>
        <p:spPr>
          <a:xfrm>
            <a:off x="8151981" y="209668"/>
            <a:ext cx="3891238" cy="10478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34048" y="392548"/>
            <a:ext cx="478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970475" y="84579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152535" y="1164055"/>
            <a:ext cx="23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10375" y="1420252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923731" y="142039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784331" y="2437766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118217" y="432011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5743" y="4521939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329105" y="3363187"/>
            <a:ext cx="48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74340" y="5245533"/>
            <a:ext cx="48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022914" y="5672011"/>
            <a:ext cx="25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563352" y="563970"/>
            <a:ext cx="39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676211" y="173069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0513" y="187083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796336" y="2838786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347181" y="2837837"/>
            <a:ext cx="57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868810" y="531612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780591" y="5448801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882211" y="5445206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107397" y="214611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9927060" y="34172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1641355" y="346671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289906" y="3078719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r="16581" b="54662"/>
          <a:stretch/>
        </p:blipFill>
        <p:spPr>
          <a:xfrm>
            <a:off x="8029593" y="2203290"/>
            <a:ext cx="1164779" cy="8156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4" name="正方形/長方形 33"/>
          <p:cNvSpPr/>
          <p:nvPr/>
        </p:nvSpPr>
        <p:spPr>
          <a:xfrm>
            <a:off x="9682704" y="3532624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1454592" y="3404119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8359637" y="3979540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752488" y="3979540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46384" y="4370930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8757876" y="4502166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936785" y="4502166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260385" y="4748478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157340" y="5143896"/>
            <a:ext cx="4104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219037" y="1941120"/>
            <a:ext cx="78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アナログの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バタワースフィルタ</a:t>
            </a:r>
            <a:endParaRPr kumimoji="1" lang="ja-JP" altLang="en-US" sz="600" dirty="0"/>
          </a:p>
        </p:txBody>
      </p:sp>
    </p:spTree>
    <p:extLst>
      <p:ext uri="{BB962C8B-B14F-4D97-AF65-F5344CB8AC3E}">
        <p14:creationId xmlns:p14="http://schemas.microsoft.com/office/powerpoint/2010/main" val="38943534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98221" cy="10530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20" y="469900"/>
            <a:ext cx="4038725" cy="58034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420" y="6321024"/>
            <a:ext cx="3992429" cy="1388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5060"/>
          <a:stretch/>
        </p:blipFill>
        <p:spPr>
          <a:xfrm>
            <a:off x="0" y="1053077"/>
            <a:ext cx="3975078" cy="57350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95247"/>
          <a:stretch/>
        </p:blipFill>
        <p:spPr>
          <a:xfrm>
            <a:off x="4144145" y="160557"/>
            <a:ext cx="3975078" cy="28711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31832" y="20247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881459" y="40179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21889" y="536027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963111" y="536424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161624" y="536027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666304" y="67661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881225" y="676618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96054" y="799098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094567" y="798701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968560" y="156672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68387" y="1581547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80938" y="1829284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197624" y="1829284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489995" y="397359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752709" y="4145762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52709" y="428226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865961" y="4987562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60560" y="511417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11876" y="270615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06823" y="645000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704644" y="207421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465669" y="508433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6661011" y="505838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146378" y="505837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341519" y="50669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277633" y="237100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14644" y="236606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117811" y="236606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375669" y="2624290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045918" y="2624289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4853016" y="282847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6109598" y="3025364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925726" y="316787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5237725" y="3165325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282576" y="355497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708701" y="368760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050684" y="3687602"/>
            <a:ext cx="39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89274" y="401798"/>
            <a:ext cx="39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862902" y="614781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6"/>
          <a:srcRect l="21290" t="146" r="17829" b="61053"/>
          <a:stretch/>
        </p:blipFill>
        <p:spPr>
          <a:xfrm>
            <a:off x="4062633" y="5169621"/>
            <a:ext cx="1194021" cy="818402"/>
          </a:xfrm>
          <a:prstGeom prst="rect">
            <a:avLst/>
          </a:prstGeom>
        </p:spPr>
      </p:pic>
      <p:sp>
        <p:nvSpPr>
          <p:cNvPr id="50" name="テキスト ボックス 49"/>
          <p:cNvSpPr txBox="1"/>
          <p:nvPr/>
        </p:nvSpPr>
        <p:spPr>
          <a:xfrm>
            <a:off x="4144145" y="4927175"/>
            <a:ext cx="106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インパルス不変変換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に</a:t>
            </a:r>
            <a:r>
              <a:rPr lang="ja-JP" altLang="en-US" sz="600" dirty="0" smtClean="0"/>
              <a:t>よるバタワースフィルタ</a:t>
            </a:r>
            <a:endParaRPr kumimoji="1" lang="ja-JP" altLang="en-US" sz="600" dirty="0"/>
          </a:p>
        </p:txBody>
      </p:sp>
    </p:spTree>
    <p:extLst>
      <p:ext uri="{BB962C8B-B14F-4D97-AF65-F5344CB8AC3E}">
        <p14:creationId xmlns:p14="http://schemas.microsoft.com/office/powerpoint/2010/main" val="3157492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98221" cy="10530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20" y="469900"/>
            <a:ext cx="4038725" cy="58034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420" y="6321024"/>
            <a:ext cx="3992429" cy="1388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5060"/>
          <a:stretch/>
        </p:blipFill>
        <p:spPr>
          <a:xfrm>
            <a:off x="0" y="1053077"/>
            <a:ext cx="3975078" cy="57350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95247"/>
          <a:stretch/>
        </p:blipFill>
        <p:spPr>
          <a:xfrm>
            <a:off x="4144145" y="160557"/>
            <a:ext cx="3975078" cy="28711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31832" y="20247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881459" y="40179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21889" y="536027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963111" y="536424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161624" y="536027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666304" y="67661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881225" y="676618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96054" y="799098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094567" y="798701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968560" y="156672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68387" y="1581547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80938" y="1829284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197624" y="1829284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489995" y="397359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752709" y="4145762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52709" y="428226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865961" y="4987562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60560" y="511417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11876" y="270615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06823" y="645000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704644" y="207421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465669" y="508433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6661011" y="505838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146378" y="505837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341519" y="50669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277633" y="237100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14644" y="236606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117811" y="236606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375669" y="2624290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045918" y="2624289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4853016" y="282847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6109598" y="3025364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925726" y="316787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5237725" y="3165325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282576" y="355497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708701" y="368760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050684" y="3687602"/>
            <a:ext cx="39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89274" y="401798"/>
            <a:ext cx="39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862902" y="614781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6"/>
          <a:srcRect l="21290" t="146" r="17829" b="61053"/>
          <a:stretch/>
        </p:blipFill>
        <p:spPr>
          <a:xfrm>
            <a:off x="4062633" y="5169621"/>
            <a:ext cx="1194021" cy="818402"/>
          </a:xfrm>
          <a:prstGeom prst="rect">
            <a:avLst/>
          </a:prstGeom>
        </p:spPr>
      </p:pic>
      <p:sp>
        <p:nvSpPr>
          <p:cNvPr id="50" name="テキスト ボックス 49"/>
          <p:cNvSpPr txBox="1"/>
          <p:nvPr/>
        </p:nvSpPr>
        <p:spPr>
          <a:xfrm>
            <a:off x="4144145" y="4927175"/>
            <a:ext cx="106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インパルス不変変換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に</a:t>
            </a:r>
            <a:r>
              <a:rPr lang="ja-JP" altLang="en-US" sz="600" dirty="0" smtClean="0"/>
              <a:t>よるバタワースフィルタ</a:t>
            </a:r>
            <a:endParaRPr kumimoji="1" lang="ja-JP" altLang="en-US" sz="600" dirty="0"/>
          </a:p>
        </p:txBody>
      </p:sp>
    </p:spTree>
    <p:extLst>
      <p:ext uri="{BB962C8B-B14F-4D97-AF65-F5344CB8AC3E}">
        <p14:creationId xmlns:p14="http://schemas.microsoft.com/office/powerpoint/2010/main" val="24724549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9"/>
          <p:cNvCxnSpPr/>
          <p:nvPr/>
        </p:nvCxnSpPr>
        <p:spPr>
          <a:xfrm>
            <a:off x="342233" y="1307433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695164" y="778044"/>
            <a:ext cx="0" cy="529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451770" y="116305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827" y="1267510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42233" y="2711210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2451770" y="256683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24549" y="2671287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366296" y="2350263"/>
            <a:ext cx="185286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2219159" y="21372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2010610" y="196969"/>
            <a:ext cx="2181726" cy="473242"/>
            <a:chOff x="1925053" y="1676400"/>
            <a:chExt cx="2695070" cy="473242"/>
          </a:xfrm>
        </p:grpSpPr>
        <p:sp>
          <p:nvSpPr>
            <p:cNvPr id="26" name="正方形/長方形 25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矢印コネクタ 27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線矢印コネクタ 29"/>
          <p:cNvCxnSpPr/>
          <p:nvPr/>
        </p:nvCxnSpPr>
        <p:spPr>
          <a:xfrm>
            <a:off x="3743157" y="1315454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5852694" y="1171075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87274" y="125146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フリーフォーム 32"/>
          <p:cNvSpPr/>
          <p:nvPr/>
        </p:nvSpPr>
        <p:spPr>
          <a:xfrm>
            <a:off x="3831389" y="902180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29675" y="1636842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5345" y="273798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インパルス入力</a:t>
            </a:r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 cstate="print"/>
          <a:srcRect t="51474"/>
          <a:stretch/>
        </p:blipFill>
        <p:spPr>
          <a:xfrm>
            <a:off x="6904221" y="-25277"/>
            <a:ext cx="4886818" cy="1981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460092" y="664434"/>
                <a:ext cx="1738701" cy="6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sz="1100" b="0" dirty="0" smtClean="0"/>
              </a:p>
              <a:p>
                <a:endParaRPr kumimoji="1" lang="ja-JP" altLang="en-US" sz="11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92" y="664434"/>
                <a:ext cx="1738701" cy="630814"/>
              </a:xfrm>
              <a:prstGeom prst="rect">
                <a:avLst/>
              </a:prstGeom>
              <a:blipFill rotWithShape="0">
                <a:blip r:embed="rId4"/>
                <a:stretch>
                  <a:fillRect l="-702" t="-91262" r="-2807" b="-10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矢印コネクタ 44"/>
          <p:cNvCxnSpPr/>
          <p:nvPr/>
        </p:nvCxnSpPr>
        <p:spPr>
          <a:xfrm>
            <a:off x="1673726" y="1596360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>
            <a:off x="4842042" y="1508681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3374189" y="1603026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cxnSp>
        <p:nvCxnSpPr>
          <p:cNvPr id="48" name="直線矢印コネクタ 47"/>
          <p:cNvCxnSpPr/>
          <p:nvPr/>
        </p:nvCxnSpPr>
        <p:spPr>
          <a:xfrm>
            <a:off x="3735138" y="2711210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5844675" y="256683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17454" y="2671287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/>
          <p:cNvGrpSpPr/>
          <p:nvPr/>
        </p:nvGrpSpPr>
        <p:grpSpPr>
          <a:xfrm>
            <a:off x="4215795" y="2137251"/>
            <a:ext cx="1097486" cy="569134"/>
            <a:chOff x="4346076" y="3361363"/>
            <a:chExt cx="1227222" cy="636412"/>
          </a:xfrm>
        </p:grpSpPr>
        <p:sp>
          <p:nvSpPr>
            <p:cNvPr id="57" name="フリーフォーム 56"/>
            <p:cNvSpPr/>
            <p:nvPr/>
          </p:nvSpPr>
          <p:spPr>
            <a:xfrm>
              <a:off x="4946321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フリーフォーム 58"/>
            <p:cNvSpPr/>
            <p:nvPr/>
          </p:nvSpPr>
          <p:spPr>
            <a:xfrm flipH="1">
              <a:off x="4346076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2019885" y="3500558"/>
            <a:ext cx="2181726" cy="473242"/>
            <a:chOff x="1925053" y="1676400"/>
            <a:chExt cx="2695070" cy="473242"/>
          </a:xfrm>
        </p:grpSpPr>
        <p:sp>
          <p:nvSpPr>
            <p:cNvPr id="62" name="正方形/長方形 61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テキスト ボックス 64"/>
          <p:cNvSpPr txBox="1"/>
          <p:nvPr/>
        </p:nvSpPr>
        <p:spPr>
          <a:xfrm>
            <a:off x="4411993" y="226769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インパルス応答</a:t>
            </a:r>
            <a:endParaRPr kumimoji="1" lang="ja-JP" altLang="en-US" dirty="0"/>
          </a:p>
        </p:txBody>
      </p:sp>
      <p:cxnSp>
        <p:nvCxnSpPr>
          <p:cNvPr id="66" name="直線矢印コネクタ 65"/>
          <p:cNvCxnSpPr/>
          <p:nvPr/>
        </p:nvCxnSpPr>
        <p:spPr>
          <a:xfrm>
            <a:off x="316168" y="4575647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2425705" y="443126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540762" y="453572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グラフ 68"/>
          <p:cNvGraphicFramePr>
            <a:graphicFrameLocks/>
          </p:cNvGraphicFramePr>
          <p:nvPr>
            <p:extLst/>
          </p:nvPr>
        </p:nvGraphicFramePr>
        <p:xfrm>
          <a:off x="548774" y="4070320"/>
          <a:ext cx="1746652" cy="101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0" name="直線矢印コネクタ 69"/>
          <p:cNvCxnSpPr/>
          <p:nvPr/>
        </p:nvCxnSpPr>
        <p:spPr>
          <a:xfrm flipV="1">
            <a:off x="703434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/>
          <p:nvPr/>
        </p:nvCxnSpPr>
        <p:spPr>
          <a:xfrm flipV="1">
            <a:off x="792010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880587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/>
          <p:nvPr/>
        </p:nvCxnSpPr>
        <p:spPr>
          <a:xfrm flipV="1">
            <a:off x="969164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1057741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146317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>
            <a:off x="1234893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>
            <a:off x="1323470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>
            <a:off x="1412046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/>
          <p:cNvSpPr txBox="1"/>
          <p:nvPr/>
        </p:nvSpPr>
        <p:spPr>
          <a:xfrm>
            <a:off x="5672167" y="460107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3881522" y="4513385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フリーフォーム 85"/>
          <p:cNvSpPr/>
          <p:nvPr/>
        </p:nvSpPr>
        <p:spPr>
          <a:xfrm>
            <a:off x="3978977" y="4349318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4078100" y="4165821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4292797" y="4349318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/>
        </p:nvSpPr>
        <p:spPr>
          <a:xfrm flipV="1">
            <a:off x="4499146" y="4572122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 90"/>
          <p:cNvSpPr/>
          <p:nvPr/>
        </p:nvSpPr>
        <p:spPr>
          <a:xfrm flipV="1">
            <a:off x="4605889" y="4572122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 91"/>
          <p:cNvSpPr/>
          <p:nvPr/>
        </p:nvSpPr>
        <p:spPr>
          <a:xfrm flipV="1">
            <a:off x="5016166" y="4572122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989666" y="4396823"/>
            <a:ext cx="714075" cy="266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矢印コネクタ 82"/>
          <p:cNvCxnSpPr/>
          <p:nvPr/>
        </p:nvCxnSpPr>
        <p:spPr>
          <a:xfrm>
            <a:off x="3837405" y="457737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テキスト ボックス 93"/>
          <p:cNvSpPr txBox="1"/>
          <p:nvPr/>
        </p:nvSpPr>
        <p:spPr>
          <a:xfrm>
            <a:off x="70761" y="3336526"/>
            <a:ext cx="210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sin</a:t>
            </a:r>
            <a:r>
              <a:rPr lang="ja-JP" altLang="en-US" dirty="0" smtClean="0"/>
              <a:t>関数の離散信号を連続的に入力</a:t>
            </a:r>
            <a:endParaRPr kumimoji="1" lang="ja-JP" altLang="en-US" dirty="0"/>
          </a:p>
        </p:txBody>
      </p:sp>
      <p:cxnSp>
        <p:nvCxnSpPr>
          <p:cNvPr id="95" name="直線矢印コネクタ 94"/>
          <p:cNvCxnSpPr/>
          <p:nvPr/>
        </p:nvCxnSpPr>
        <p:spPr>
          <a:xfrm>
            <a:off x="366296" y="588340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2475833" y="5739022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248612" y="584347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2243222" y="53094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直線コネクタ 106"/>
          <p:cNvCxnSpPr/>
          <p:nvPr/>
        </p:nvCxnSpPr>
        <p:spPr>
          <a:xfrm>
            <a:off x="1685760" y="5402580"/>
            <a:ext cx="0" cy="480821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4365831" y="3444758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たたみこみで</a:t>
            </a:r>
            <a:endParaRPr kumimoji="1" lang="en-US" altLang="ja-JP" dirty="0" smtClean="0"/>
          </a:p>
          <a:p>
            <a:r>
              <a:rPr lang="ja-JP" altLang="en-US" dirty="0"/>
              <a:t>まじめ</a:t>
            </a:r>
            <a:r>
              <a:rPr lang="ja-JP" altLang="en-US" dirty="0" smtClean="0"/>
              <a:t>に計算</a:t>
            </a:r>
            <a:endParaRPr kumimoji="1" lang="ja-JP" altLang="en-US" dirty="0"/>
          </a:p>
        </p:txBody>
      </p:sp>
      <p:cxnSp>
        <p:nvCxnSpPr>
          <p:cNvPr id="114" name="直線矢印コネクタ 113"/>
          <p:cNvCxnSpPr/>
          <p:nvPr/>
        </p:nvCxnSpPr>
        <p:spPr>
          <a:xfrm>
            <a:off x="10100756" y="4715335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/>
          <p:cNvSpPr txBox="1"/>
          <p:nvPr/>
        </p:nvSpPr>
        <p:spPr>
          <a:xfrm>
            <a:off x="12210293" y="4570956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10144873" y="465134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フリーフォーム 116"/>
          <p:cNvSpPr/>
          <p:nvPr/>
        </p:nvSpPr>
        <p:spPr>
          <a:xfrm>
            <a:off x="10188988" y="4302061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/>
              <p:cNvSpPr txBox="1"/>
              <p:nvPr/>
            </p:nvSpPr>
            <p:spPr>
              <a:xfrm>
                <a:off x="10817691" y="4160567"/>
                <a:ext cx="1738701" cy="6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sz="1100" b="0" dirty="0" smtClean="0"/>
              </a:p>
              <a:p>
                <a:endParaRPr kumimoji="1" lang="ja-JP" altLang="en-US" sz="1100" dirty="0"/>
              </a:p>
            </p:txBody>
          </p:sp>
        </mc:Choice>
        <mc:Fallback xmlns="">
          <p:sp>
            <p:nvSpPr>
              <p:cNvPr id="118" name="テキスト ボックス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91" y="4160567"/>
                <a:ext cx="1738701" cy="630814"/>
              </a:xfrm>
              <a:prstGeom prst="rect">
                <a:avLst/>
              </a:prstGeom>
              <a:blipFill rotWithShape="0">
                <a:blip r:embed="rId6"/>
                <a:stretch>
                  <a:fillRect l="-702" t="-91262" r="-2807" b="-10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矢印コネクタ 118"/>
          <p:cNvCxnSpPr/>
          <p:nvPr/>
        </p:nvCxnSpPr>
        <p:spPr>
          <a:xfrm>
            <a:off x="11199641" y="4852415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/>
          <p:cNvSpPr txBox="1"/>
          <p:nvPr/>
        </p:nvSpPr>
        <p:spPr>
          <a:xfrm>
            <a:off x="9719088" y="4946760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10092737" y="6038902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12082848" y="585057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10975053" y="599897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4" name="グループ化 123"/>
          <p:cNvGrpSpPr/>
          <p:nvPr/>
        </p:nvGrpSpPr>
        <p:grpSpPr>
          <a:xfrm>
            <a:off x="10348156" y="5405734"/>
            <a:ext cx="1611541" cy="628343"/>
            <a:chOff x="4346076" y="3361363"/>
            <a:chExt cx="1227222" cy="636412"/>
          </a:xfrm>
        </p:grpSpPr>
        <p:sp>
          <p:nvSpPr>
            <p:cNvPr id="125" name="フリーフォーム 124"/>
            <p:cNvSpPr/>
            <p:nvPr/>
          </p:nvSpPr>
          <p:spPr>
            <a:xfrm>
              <a:off x="4946321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フリーフォーム 125"/>
            <p:cNvSpPr/>
            <p:nvPr/>
          </p:nvSpPr>
          <p:spPr>
            <a:xfrm flipH="1">
              <a:off x="4346076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テキスト ボックス 127"/>
              <p:cNvSpPr txBox="1"/>
              <p:nvPr/>
            </p:nvSpPr>
            <p:spPr>
              <a:xfrm>
                <a:off x="1464378" y="5810485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テキスト ボックス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78" y="5810485"/>
                <a:ext cx="57029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/>
              <p:cNvSpPr txBox="1"/>
              <p:nvPr/>
            </p:nvSpPr>
            <p:spPr>
              <a:xfrm>
                <a:off x="11178787" y="5986168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テキスト ボックス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787" y="5986168"/>
                <a:ext cx="57029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コネクタ 81"/>
          <p:cNvCxnSpPr/>
          <p:nvPr/>
        </p:nvCxnSpPr>
        <p:spPr>
          <a:xfrm>
            <a:off x="11458587" y="5898201"/>
            <a:ext cx="0" cy="144000"/>
          </a:xfrm>
          <a:prstGeom prst="line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グループ化 86"/>
          <p:cNvGrpSpPr/>
          <p:nvPr/>
        </p:nvGrpSpPr>
        <p:grpSpPr>
          <a:xfrm>
            <a:off x="10092737" y="3609537"/>
            <a:ext cx="2181726" cy="473242"/>
            <a:chOff x="1925053" y="1676400"/>
            <a:chExt cx="2695070" cy="473242"/>
          </a:xfrm>
        </p:grpSpPr>
        <p:sp>
          <p:nvSpPr>
            <p:cNvPr id="98" name="正方形/長方形 97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0" name="直線矢印コネクタ 99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直線矢印コネクタ 101"/>
          <p:cNvCxnSpPr/>
          <p:nvPr/>
        </p:nvCxnSpPr>
        <p:spPr>
          <a:xfrm>
            <a:off x="7522744" y="4697938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/>
          <p:cNvSpPr txBox="1"/>
          <p:nvPr/>
        </p:nvSpPr>
        <p:spPr>
          <a:xfrm>
            <a:off x="9632281" y="455355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701182" y="466058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5" name="グラフ 104"/>
          <p:cNvGraphicFramePr>
            <a:graphicFrameLocks/>
          </p:cNvGraphicFramePr>
          <p:nvPr>
            <p:extLst/>
          </p:nvPr>
        </p:nvGraphicFramePr>
        <p:xfrm>
          <a:off x="7755350" y="4192611"/>
          <a:ext cx="1746652" cy="101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106" name="直線矢印コネクタ 105"/>
          <p:cNvCxnSpPr/>
          <p:nvPr/>
        </p:nvCxnSpPr>
        <p:spPr>
          <a:xfrm flipV="1">
            <a:off x="7910010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7998586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 flipV="1">
            <a:off x="8087163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8175740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/>
          <p:cNvCxnSpPr/>
          <p:nvPr/>
        </p:nvCxnSpPr>
        <p:spPr>
          <a:xfrm flipV="1">
            <a:off x="8264317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>
            <a:off x="8352893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/>
          <p:nvPr/>
        </p:nvCxnSpPr>
        <p:spPr>
          <a:xfrm>
            <a:off x="8441469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/>
          <p:nvPr/>
        </p:nvCxnSpPr>
        <p:spPr>
          <a:xfrm>
            <a:off x="8530046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/>
          <p:nvPr/>
        </p:nvCxnSpPr>
        <p:spPr>
          <a:xfrm>
            <a:off x="8618622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>
            <a:off x="7572872" y="6005692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テキスト ボックス 131"/>
          <p:cNvSpPr txBox="1"/>
          <p:nvPr/>
        </p:nvSpPr>
        <p:spPr>
          <a:xfrm>
            <a:off x="9562983" y="581736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8455188" y="596576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9449798" y="543173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>
            <a:off x="8892336" y="5524871"/>
            <a:ext cx="0" cy="480821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8670954" y="5932776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954" y="5932776"/>
                <a:ext cx="5702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図 15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6865" y="1220497"/>
            <a:ext cx="2905824" cy="19755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11849484" y="5176282"/>
            <a:ext cx="543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振幅</a:t>
            </a:r>
            <a:endParaRPr kumimoji="1" lang="ja-JP" altLang="en-US" sz="1200" dirty="0"/>
          </a:p>
        </p:txBody>
      </p:sp>
      <p:cxnSp>
        <p:nvCxnSpPr>
          <p:cNvPr id="157" name="直線矢印コネクタ 156"/>
          <p:cNvCxnSpPr/>
          <p:nvPr/>
        </p:nvCxnSpPr>
        <p:spPr>
          <a:xfrm>
            <a:off x="10081600" y="7128587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テキスト ボックス 157"/>
          <p:cNvSpPr txBox="1"/>
          <p:nvPr/>
        </p:nvSpPr>
        <p:spPr>
          <a:xfrm>
            <a:off x="12071711" y="693391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10947104" y="707276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/>
              <p:cNvSpPr txBox="1"/>
              <p:nvPr/>
            </p:nvSpPr>
            <p:spPr>
              <a:xfrm>
                <a:off x="11253787" y="7078342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テキスト ボックス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787" y="7078342"/>
                <a:ext cx="57029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直線コネクタ 163"/>
          <p:cNvCxnSpPr/>
          <p:nvPr/>
        </p:nvCxnSpPr>
        <p:spPr>
          <a:xfrm>
            <a:off x="11264998" y="6947558"/>
            <a:ext cx="0" cy="180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テキスト ボックス 164"/>
          <p:cNvSpPr txBox="1"/>
          <p:nvPr/>
        </p:nvSpPr>
        <p:spPr>
          <a:xfrm>
            <a:off x="12102906" y="6633287"/>
            <a:ext cx="50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位相</a:t>
            </a:r>
            <a:endParaRPr kumimoji="1" lang="ja-JP" altLang="en-US" sz="1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193802" y="6497009"/>
            <a:ext cx="76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奇対称</a:t>
            </a:r>
            <a:endParaRPr kumimoji="1" lang="ja-JP" altLang="en-US" sz="1200" dirty="0"/>
          </a:p>
        </p:txBody>
      </p:sp>
      <p:cxnSp>
        <p:nvCxnSpPr>
          <p:cNvPr id="179" name="直線矢印コネクタ 178"/>
          <p:cNvCxnSpPr/>
          <p:nvPr/>
        </p:nvCxnSpPr>
        <p:spPr>
          <a:xfrm>
            <a:off x="12950680" y="472200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/>
          <p:cNvSpPr txBox="1"/>
          <p:nvPr/>
        </p:nvSpPr>
        <p:spPr>
          <a:xfrm>
            <a:off x="14888767" y="4577622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テキスト ボックス 180"/>
          <p:cNvSpPr txBox="1"/>
          <p:nvPr/>
        </p:nvSpPr>
        <p:spPr>
          <a:xfrm>
            <a:off x="12917726" y="468313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2" name="グラフ 181"/>
          <p:cNvGraphicFramePr>
            <a:graphicFrameLocks/>
          </p:cNvGraphicFramePr>
          <p:nvPr>
            <p:extLst/>
          </p:nvPr>
        </p:nvGraphicFramePr>
        <p:xfrm>
          <a:off x="13221910" y="4082778"/>
          <a:ext cx="1746652" cy="1267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137" name="直線矢印コネクタ 136"/>
          <p:cNvCxnSpPr/>
          <p:nvPr/>
        </p:nvCxnSpPr>
        <p:spPr>
          <a:xfrm flipV="1">
            <a:off x="13147467" y="4250066"/>
            <a:ext cx="0" cy="75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/>
          <p:cNvCxnSpPr/>
          <p:nvPr/>
        </p:nvCxnSpPr>
        <p:spPr>
          <a:xfrm flipV="1">
            <a:off x="13369397" y="4287134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/>
          <p:cNvCxnSpPr/>
          <p:nvPr/>
        </p:nvCxnSpPr>
        <p:spPr>
          <a:xfrm>
            <a:off x="13164245" y="4770006"/>
            <a:ext cx="216000" cy="0"/>
          </a:xfrm>
          <a:prstGeom prst="straightConnector1">
            <a:avLst/>
          </a:prstGeom>
          <a:ln>
            <a:solidFill>
              <a:srgbClr val="0000FF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/>
              <p:cNvSpPr txBox="1"/>
              <p:nvPr/>
            </p:nvSpPr>
            <p:spPr>
              <a:xfrm>
                <a:off x="8530046" y="3866072"/>
                <a:ext cx="635626" cy="169277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100" b="0" i="0" smtClean="0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1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ja-JP" sz="1100" b="0" dirty="0" smtClean="0"/>
              </a:p>
            </p:txBody>
          </p:sp>
        </mc:Choice>
        <mc:Fallback xmlns="">
          <p:sp>
            <p:nvSpPr>
              <p:cNvPr id="141" name="テキスト ボックス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046" y="3866072"/>
                <a:ext cx="635626" cy="169277"/>
              </a:xfrm>
              <a:prstGeom prst="rect">
                <a:avLst/>
              </a:prstGeom>
              <a:blipFill rotWithShape="0">
                <a:blip r:embed="rId14"/>
                <a:stretch>
                  <a:fillRect b="-10345"/>
                </a:stretch>
              </a:blipFill>
              <a:ln w="63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フリーフォーム 141"/>
          <p:cNvSpPr/>
          <p:nvPr/>
        </p:nvSpPr>
        <p:spPr>
          <a:xfrm>
            <a:off x="8746763" y="4037936"/>
            <a:ext cx="31750" cy="469900"/>
          </a:xfrm>
          <a:custGeom>
            <a:avLst/>
            <a:gdLst>
              <a:gd name="connsiteX0" fmla="*/ 31750 w 31750"/>
              <a:gd name="connsiteY0" fmla="*/ 0 h 469900"/>
              <a:gd name="connsiteX1" fmla="*/ 0 w 31750"/>
              <a:gd name="connsiteY1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0" h="469900">
                <a:moveTo>
                  <a:pt x="31750" y="0"/>
                </a:moveTo>
                <a:lnTo>
                  <a:pt x="0" y="46990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3" name="直線コネクタ 142"/>
          <p:cNvCxnSpPr/>
          <p:nvPr/>
        </p:nvCxnSpPr>
        <p:spPr>
          <a:xfrm flipV="1">
            <a:off x="10848696" y="7131708"/>
            <a:ext cx="0" cy="180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4896" y="6365422"/>
            <a:ext cx="1755289" cy="1235049"/>
          </a:xfrm>
          <a:prstGeom prst="rect">
            <a:avLst/>
          </a:prstGeom>
          <a:ln w="6350">
            <a:solidFill>
              <a:srgbClr val="0000FF"/>
            </a:solidFill>
          </a:ln>
        </p:spPr>
      </p:pic>
      <p:cxnSp>
        <p:nvCxnSpPr>
          <p:cNvPr id="145" name="直線コネクタ 144"/>
          <p:cNvCxnSpPr/>
          <p:nvPr/>
        </p:nvCxnSpPr>
        <p:spPr>
          <a:xfrm>
            <a:off x="11473149" y="6659558"/>
            <a:ext cx="0" cy="46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/>
          <p:cNvCxnSpPr/>
          <p:nvPr/>
        </p:nvCxnSpPr>
        <p:spPr>
          <a:xfrm>
            <a:off x="11668601" y="6839558"/>
            <a:ext cx="0" cy="28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/>
          <p:cNvCxnSpPr/>
          <p:nvPr/>
        </p:nvCxnSpPr>
        <p:spPr>
          <a:xfrm>
            <a:off x="10640545" y="7131708"/>
            <a:ext cx="0" cy="46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/>
          <p:cNvCxnSpPr/>
          <p:nvPr/>
        </p:nvCxnSpPr>
        <p:spPr>
          <a:xfrm>
            <a:off x="10445094" y="7131708"/>
            <a:ext cx="0" cy="28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/>
          <p:cNvSpPr/>
          <p:nvPr/>
        </p:nvSpPr>
        <p:spPr>
          <a:xfrm>
            <a:off x="9842968" y="5452196"/>
            <a:ext cx="332156" cy="2129974"/>
          </a:xfrm>
          <a:prstGeom prst="leftBrace">
            <a:avLst>
              <a:gd name="adj1" fmla="val 8333"/>
              <a:gd name="adj2" fmla="val 72307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375497" y="6497009"/>
            <a:ext cx="184150" cy="7090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/>
              <p:cNvSpPr txBox="1"/>
              <p:nvPr/>
            </p:nvSpPr>
            <p:spPr>
              <a:xfrm>
                <a:off x="11458584" y="5654124"/>
                <a:ext cx="717541" cy="2154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ja-JP" sz="1100" b="0" dirty="0" smtClean="0"/>
              </a:p>
            </p:txBody>
          </p:sp>
        </mc:Choice>
        <mc:Fallback xmlns="">
          <p:sp>
            <p:nvSpPr>
              <p:cNvPr id="150" name="テキスト ボックス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584" y="5654124"/>
                <a:ext cx="717541" cy="215444"/>
              </a:xfrm>
              <a:prstGeom prst="rect">
                <a:avLst/>
              </a:prstGeom>
              <a:blipFill rotWithShape="0">
                <a:blip r:embed="rId16"/>
                <a:stretch>
                  <a:fillRect b="-270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テキスト ボックス 150"/>
              <p:cNvSpPr txBox="1"/>
              <p:nvPr/>
            </p:nvSpPr>
            <p:spPr>
              <a:xfrm>
                <a:off x="11564021" y="6355500"/>
                <a:ext cx="717541" cy="2154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altLang="ja-JP" sz="1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-JP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ja-JP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400" b="0" dirty="0" smtClean="0"/>
              </a:p>
            </p:txBody>
          </p:sp>
        </mc:Choice>
        <mc:Fallback xmlns="">
          <p:sp>
            <p:nvSpPr>
              <p:cNvPr id="151" name="テキスト ボックス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021" y="6355500"/>
                <a:ext cx="717541" cy="215444"/>
              </a:xfrm>
              <a:prstGeom prst="rect">
                <a:avLst/>
              </a:prstGeom>
              <a:blipFill rotWithShape="0">
                <a:blip r:embed="rId17"/>
                <a:stretch>
                  <a:fillRect r="-2500" b="-270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7645053" y="5088131"/>
                <a:ext cx="501419" cy="33092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l-GR" altLang="ja-JP" sz="105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ja-JP" altLang="en-US" sz="105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0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88131"/>
                <a:ext cx="501419" cy="330924"/>
              </a:xfrm>
              <a:prstGeom prst="rect">
                <a:avLst/>
              </a:prstGeom>
              <a:blipFill rotWithShape="0">
                <a:blip r:embed="rId18"/>
                <a:stretch>
                  <a:fillRect l="-4762" t="-1786" r="-1190" b="-535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矢印コネクタ 143"/>
          <p:cNvCxnSpPr/>
          <p:nvPr/>
        </p:nvCxnSpPr>
        <p:spPr>
          <a:xfrm rot="16200000">
            <a:off x="8261051" y="4390625"/>
            <a:ext cx="0" cy="72000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7998586" y="4770006"/>
            <a:ext cx="138754" cy="3091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テキスト ボックス 148"/>
              <p:cNvSpPr txBox="1"/>
              <p:nvPr/>
            </p:nvSpPr>
            <p:spPr>
              <a:xfrm>
                <a:off x="14122575" y="5223313"/>
                <a:ext cx="501419" cy="33092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l-GR" altLang="ja-JP" sz="105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ja-JP" altLang="en-US" sz="105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0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49" name="テキスト ボックス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575" y="5223313"/>
                <a:ext cx="501419" cy="330924"/>
              </a:xfrm>
              <a:prstGeom prst="rect">
                <a:avLst/>
              </a:prstGeom>
              <a:blipFill rotWithShape="0">
                <a:blip r:embed="rId19"/>
                <a:stretch>
                  <a:fillRect l="-4762" b="-535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直線矢印コネクタ 152"/>
          <p:cNvCxnSpPr>
            <a:stCxn id="149" idx="0"/>
          </p:cNvCxnSpPr>
          <p:nvPr/>
        </p:nvCxnSpPr>
        <p:spPr>
          <a:xfrm flipH="1" flipV="1">
            <a:off x="13879097" y="4844754"/>
            <a:ext cx="494188" cy="3785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/>
          <p:nvPr/>
        </p:nvCxnSpPr>
        <p:spPr>
          <a:xfrm rot="16200000">
            <a:off x="13729397" y="4436405"/>
            <a:ext cx="0" cy="72000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7755350" y="4507836"/>
            <a:ext cx="161573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矢印コネクタ 154"/>
          <p:cNvCxnSpPr/>
          <p:nvPr/>
        </p:nvCxnSpPr>
        <p:spPr>
          <a:xfrm rot="5400000">
            <a:off x="7725978" y="4600059"/>
            <a:ext cx="216000" cy="0"/>
          </a:xfrm>
          <a:prstGeom prst="straightConnector1">
            <a:avLst/>
          </a:prstGeom>
          <a:ln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テキスト ボックス 159"/>
          <p:cNvSpPr txBox="1"/>
          <p:nvPr/>
        </p:nvSpPr>
        <p:spPr>
          <a:xfrm>
            <a:off x="7570457" y="4465351"/>
            <a:ext cx="32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1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フリーフォーム 37"/>
          <p:cNvSpPr/>
          <p:nvPr/>
        </p:nvSpPr>
        <p:spPr>
          <a:xfrm>
            <a:off x="12277197" y="4830248"/>
            <a:ext cx="1016000" cy="1645636"/>
          </a:xfrm>
          <a:custGeom>
            <a:avLst/>
            <a:gdLst>
              <a:gd name="connsiteX0" fmla="*/ 0 w 1016000"/>
              <a:gd name="connsiteY0" fmla="*/ 1517650 h 1530418"/>
              <a:gd name="connsiteX1" fmla="*/ 336550 w 1016000"/>
              <a:gd name="connsiteY1" fmla="*/ 1428750 h 1530418"/>
              <a:gd name="connsiteX2" fmla="*/ 749300 w 1016000"/>
              <a:gd name="connsiteY2" fmla="*/ 768350 h 1530418"/>
              <a:gd name="connsiteX3" fmla="*/ 1016000 w 1016000"/>
              <a:gd name="connsiteY3" fmla="*/ 0 h 15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530418">
                <a:moveTo>
                  <a:pt x="0" y="1517650"/>
                </a:moveTo>
                <a:cubicBezTo>
                  <a:pt x="105833" y="1535641"/>
                  <a:pt x="211667" y="1553633"/>
                  <a:pt x="336550" y="1428750"/>
                </a:cubicBezTo>
                <a:cubicBezTo>
                  <a:pt x="461433" y="1303867"/>
                  <a:pt x="636058" y="1006475"/>
                  <a:pt x="749300" y="768350"/>
                </a:cubicBezTo>
                <a:cubicBezTo>
                  <a:pt x="862542" y="530225"/>
                  <a:pt x="939271" y="265112"/>
                  <a:pt x="1016000" y="0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2" name="直線コネクタ 161"/>
          <p:cNvCxnSpPr/>
          <p:nvPr/>
        </p:nvCxnSpPr>
        <p:spPr>
          <a:xfrm>
            <a:off x="13064917" y="4393104"/>
            <a:ext cx="161573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フリーフォーム 38"/>
          <p:cNvSpPr/>
          <p:nvPr/>
        </p:nvSpPr>
        <p:spPr>
          <a:xfrm>
            <a:off x="12181947" y="4540658"/>
            <a:ext cx="889000" cy="1232692"/>
          </a:xfrm>
          <a:custGeom>
            <a:avLst/>
            <a:gdLst>
              <a:gd name="connsiteX0" fmla="*/ 0 w 889000"/>
              <a:gd name="connsiteY0" fmla="*/ 1204908 h 1232692"/>
              <a:gd name="connsiteX1" fmla="*/ 171450 w 889000"/>
              <a:gd name="connsiteY1" fmla="*/ 1179508 h 1232692"/>
              <a:gd name="connsiteX2" fmla="*/ 463550 w 889000"/>
              <a:gd name="connsiteY2" fmla="*/ 722308 h 1232692"/>
              <a:gd name="connsiteX3" fmla="*/ 552450 w 889000"/>
              <a:gd name="connsiteY3" fmla="*/ 106358 h 1232692"/>
              <a:gd name="connsiteX4" fmla="*/ 889000 w 889000"/>
              <a:gd name="connsiteY4" fmla="*/ 4758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" h="1232692">
                <a:moveTo>
                  <a:pt x="0" y="1204908"/>
                </a:moveTo>
                <a:cubicBezTo>
                  <a:pt x="47096" y="1232424"/>
                  <a:pt x="94192" y="1259941"/>
                  <a:pt x="171450" y="1179508"/>
                </a:cubicBezTo>
                <a:cubicBezTo>
                  <a:pt x="248708" y="1099075"/>
                  <a:pt x="400050" y="901166"/>
                  <a:pt x="463550" y="722308"/>
                </a:cubicBezTo>
                <a:cubicBezTo>
                  <a:pt x="527050" y="543450"/>
                  <a:pt x="481542" y="225950"/>
                  <a:pt x="552450" y="106358"/>
                </a:cubicBezTo>
                <a:cubicBezTo>
                  <a:pt x="623358" y="-13234"/>
                  <a:pt x="756179" y="-4238"/>
                  <a:pt x="889000" y="4758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6" name="直線矢印コネクタ 165"/>
          <p:cNvCxnSpPr/>
          <p:nvPr/>
        </p:nvCxnSpPr>
        <p:spPr>
          <a:xfrm rot="5400000">
            <a:off x="12932812" y="4555104"/>
            <a:ext cx="324000" cy="0"/>
          </a:xfrm>
          <a:prstGeom prst="straightConnector1">
            <a:avLst/>
          </a:prstGeom>
          <a:ln>
            <a:solidFill>
              <a:srgbClr val="0000FF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12913972" y="5718357"/>
            <a:ext cx="1443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インパルス</a:t>
            </a:r>
            <a:r>
              <a:rPr lang="ja-JP" altLang="en-US" sz="1100" dirty="0" smtClean="0"/>
              <a:t>応答を</a:t>
            </a:r>
            <a:endParaRPr lang="en-US" altLang="ja-JP" sz="1100" dirty="0" smtClean="0"/>
          </a:p>
          <a:p>
            <a:r>
              <a:rPr lang="ja-JP" altLang="en-US" sz="1100" dirty="0" smtClean="0"/>
              <a:t>周波数解析結果の</a:t>
            </a:r>
            <a:endParaRPr lang="en-US" altLang="ja-JP" sz="1100" dirty="0" smtClean="0"/>
          </a:p>
          <a:p>
            <a:r>
              <a:rPr lang="ja-JP" altLang="en-US" sz="1100" dirty="0" smtClean="0"/>
              <a:t>パラメータ分，</a:t>
            </a:r>
            <a:endParaRPr lang="en-US" altLang="ja-JP" sz="1100" dirty="0" smtClean="0"/>
          </a:p>
          <a:p>
            <a:r>
              <a:rPr lang="ja-JP" altLang="en-US" sz="1100" dirty="0" smtClean="0"/>
              <a:t>元の</a:t>
            </a:r>
            <a:r>
              <a:rPr lang="en-US" altLang="ja-JP" sz="1100" dirty="0" smtClean="0"/>
              <a:t>sin</a:t>
            </a:r>
            <a:r>
              <a:rPr lang="ja-JP" altLang="en-US" sz="1100" dirty="0" smtClean="0"/>
              <a:t>波から，</a:t>
            </a:r>
            <a:endParaRPr lang="en-US" altLang="ja-JP" sz="1100" dirty="0" smtClean="0"/>
          </a:p>
          <a:p>
            <a:r>
              <a:rPr lang="ja-JP" altLang="en-US" sz="1100" dirty="0"/>
              <a:t>振幅</a:t>
            </a:r>
            <a:r>
              <a:rPr lang="ja-JP" altLang="en-US" sz="1100" dirty="0" smtClean="0"/>
              <a:t>と位相がずれる</a:t>
            </a:r>
            <a:endParaRPr lang="en-US" altLang="ja-JP" sz="1100" dirty="0" smtClean="0"/>
          </a:p>
          <a:p>
            <a:r>
              <a:rPr kumimoji="1" lang="ja-JP" altLang="en-US" sz="1100" dirty="0" smtClean="0"/>
              <a:t>→これが出力信号</a:t>
            </a:r>
            <a:endParaRPr kumimoji="1" lang="ja-JP" altLang="en-US" sz="1100" dirty="0"/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13306707" y="5212062"/>
            <a:ext cx="914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周波数は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変わらない</a:t>
            </a:r>
            <a:endParaRPr kumimoji="1" lang="ja-JP" altLang="en-US" sz="1100" dirty="0"/>
          </a:p>
        </p:txBody>
      </p:sp>
      <p:sp>
        <p:nvSpPr>
          <p:cNvPr id="41" name="右矢印 40"/>
          <p:cNvSpPr/>
          <p:nvPr/>
        </p:nvSpPr>
        <p:spPr>
          <a:xfrm>
            <a:off x="6011972" y="3322712"/>
            <a:ext cx="1652412" cy="1067205"/>
          </a:xfrm>
          <a:prstGeom prst="rightArrow">
            <a:avLst>
              <a:gd name="adj1" fmla="val 60710"/>
              <a:gd name="adj2" fmla="val 50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961541" y="3564138"/>
            <a:ext cx="1572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bg1"/>
                </a:solidFill>
              </a:rPr>
              <a:t>インパルス応答</a:t>
            </a:r>
            <a:endParaRPr kumimoji="1" lang="en-US" altLang="ja-JP" sz="1600" dirty="0" smtClean="0">
              <a:solidFill>
                <a:schemeClr val="bg1"/>
              </a:solidFill>
            </a:endParaRPr>
          </a:p>
          <a:p>
            <a:r>
              <a:rPr lang="ja-JP" altLang="en-US" sz="1600" dirty="0" smtClean="0">
                <a:solidFill>
                  <a:schemeClr val="bg1"/>
                </a:solidFill>
              </a:rPr>
              <a:t>をフーリエ変換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7973186" y="1603026"/>
            <a:ext cx="849273" cy="3693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922241" y="1991181"/>
            <a:ext cx="107311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インパルス応答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フーリエ変換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lang="ja-JP" altLang="en-US" sz="1050" dirty="0">
                <a:solidFill>
                  <a:srgbClr val="0000FF"/>
                </a:solidFill>
              </a:rPr>
              <a:t>になる</a:t>
            </a:r>
            <a:endParaRPr kumimoji="1" lang="ja-JP" altLang="en-US" sz="1050" dirty="0">
              <a:solidFill>
                <a:srgbClr val="0000FF"/>
              </a:solidFill>
            </a:endParaRPr>
          </a:p>
        </p:txBody>
      </p:sp>
      <p:sp>
        <p:nvSpPr>
          <p:cNvPr id="168" name="正方形/長方形 167"/>
          <p:cNvSpPr/>
          <p:nvPr/>
        </p:nvSpPr>
        <p:spPr>
          <a:xfrm>
            <a:off x="7752525" y="1676651"/>
            <a:ext cx="216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7535783" y="1901481"/>
            <a:ext cx="4562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元の</a:t>
            </a:r>
            <a:endParaRPr kumimoji="1" lang="en-US" altLang="ja-JP" sz="1050" dirty="0" smtClean="0">
              <a:solidFill>
                <a:srgbClr val="FF0000"/>
              </a:solidFill>
            </a:endParaRPr>
          </a:p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信号</a:t>
            </a:r>
            <a:endParaRPr kumimoji="1" lang="ja-JP" altLang="en-US" sz="1050" dirty="0">
              <a:solidFill>
                <a:srgbClr val="FF0000"/>
              </a:solidFill>
            </a:endParaRPr>
          </a:p>
        </p:txBody>
      </p:sp>
      <p:sp>
        <p:nvSpPr>
          <p:cNvPr id="52" name="フリーフォーム 51"/>
          <p:cNvSpPr/>
          <p:nvPr/>
        </p:nvSpPr>
        <p:spPr>
          <a:xfrm>
            <a:off x="7743028" y="2311400"/>
            <a:ext cx="575472" cy="1670050"/>
          </a:xfrm>
          <a:custGeom>
            <a:avLst/>
            <a:gdLst>
              <a:gd name="connsiteX0" fmla="*/ 29372 w 575472"/>
              <a:gd name="connsiteY0" fmla="*/ 0 h 1670050"/>
              <a:gd name="connsiteX1" fmla="*/ 61122 w 575472"/>
              <a:gd name="connsiteY1" fmla="*/ 444500 h 1670050"/>
              <a:gd name="connsiteX2" fmla="*/ 575472 w 575472"/>
              <a:gd name="connsiteY2" fmla="*/ 1670050 h 16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5472" h="1670050">
                <a:moveTo>
                  <a:pt x="29372" y="0"/>
                </a:moveTo>
                <a:cubicBezTo>
                  <a:pt x="-262" y="83079"/>
                  <a:pt x="-29895" y="166158"/>
                  <a:pt x="61122" y="444500"/>
                </a:cubicBezTo>
                <a:cubicBezTo>
                  <a:pt x="152139" y="722842"/>
                  <a:pt x="363805" y="1196446"/>
                  <a:pt x="575472" y="16700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8483600" y="2540000"/>
            <a:ext cx="1581150" cy="2482850"/>
          </a:xfrm>
          <a:custGeom>
            <a:avLst/>
            <a:gdLst>
              <a:gd name="connsiteX0" fmla="*/ 0 w 1581150"/>
              <a:gd name="connsiteY0" fmla="*/ 0 h 2482850"/>
              <a:gd name="connsiteX1" fmla="*/ 228600 w 1581150"/>
              <a:gd name="connsiteY1" fmla="*/ 330200 h 2482850"/>
              <a:gd name="connsiteX2" fmla="*/ 603250 w 1581150"/>
              <a:gd name="connsiteY2" fmla="*/ 984250 h 2482850"/>
              <a:gd name="connsiteX3" fmla="*/ 1270000 w 1581150"/>
              <a:gd name="connsiteY3" fmla="*/ 1790700 h 2482850"/>
              <a:gd name="connsiteX4" fmla="*/ 1581150 w 1581150"/>
              <a:gd name="connsiteY4" fmla="*/ 2482850 h 24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50" h="2482850">
                <a:moveTo>
                  <a:pt x="0" y="0"/>
                </a:moveTo>
                <a:cubicBezTo>
                  <a:pt x="64029" y="83079"/>
                  <a:pt x="128058" y="166158"/>
                  <a:pt x="228600" y="330200"/>
                </a:cubicBezTo>
                <a:cubicBezTo>
                  <a:pt x="329142" y="494242"/>
                  <a:pt x="429683" y="740833"/>
                  <a:pt x="603250" y="984250"/>
                </a:cubicBezTo>
                <a:cubicBezTo>
                  <a:pt x="776817" y="1227667"/>
                  <a:pt x="1107017" y="1540933"/>
                  <a:pt x="1270000" y="1790700"/>
                </a:cubicBezTo>
                <a:cubicBezTo>
                  <a:pt x="1432983" y="2040467"/>
                  <a:pt x="1507066" y="2261658"/>
                  <a:pt x="1581150" y="2482850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22229" y="-25277"/>
            <a:ext cx="6468692" cy="3140627"/>
          </a:xfrm>
          <a:custGeom>
            <a:avLst/>
            <a:gdLst>
              <a:gd name="connsiteX0" fmla="*/ 0 w 6578600"/>
              <a:gd name="connsiteY0" fmla="*/ 3213100 h 3213100"/>
              <a:gd name="connsiteX1" fmla="*/ 6578600 w 6578600"/>
              <a:gd name="connsiteY1" fmla="*/ 3213100 h 3213100"/>
              <a:gd name="connsiteX2" fmla="*/ 6578600 w 6578600"/>
              <a:gd name="connsiteY2" fmla="*/ 0 h 321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8600" h="3213100">
                <a:moveTo>
                  <a:pt x="0" y="3213100"/>
                </a:moveTo>
                <a:lnTo>
                  <a:pt x="6578600" y="3213100"/>
                </a:lnTo>
                <a:lnTo>
                  <a:pt x="6578600" y="0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5448300" y="4953000"/>
            <a:ext cx="9281515" cy="2955279"/>
          </a:xfrm>
          <a:custGeom>
            <a:avLst/>
            <a:gdLst>
              <a:gd name="connsiteX0" fmla="*/ 0 w 9281515"/>
              <a:gd name="connsiteY0" fmla="*/ 0 h 2955279"/>
              <a:gd name="connsiteX1" fmla="*/ 342900 w 9281515"/>
              <a:gd name="connsiteY1" fmla="*/ 1394460 h 2955279"/>
              <a:gd name="connsiteX2" fmla="*/ 1463040 w 9281515"/>
              <a:gd name="connsiteY2" fmla="*/ 2423160 h 2955279"/>
              <a:gd name="connsiteX3" fmla="*/ 3764280 w 9281515"/>
              <a:gd name="connsiteY3" fmla="*/ 2941320 h 2955279"/>
              <a:gd name="connsiteX4" fmla="*/ 6797040 w 9281515"/>
              <a:gd name="connsiteY4" fmla="*/ 2788920 h 2955279"/>
              <a:gd name="connsiteX5" fmla="*/ 8328660 w 9281515"/>
              <a:gd name="connsiteY5" fmla="*/ 2590800 h 2955279"/>
              <a:gd name="connsiteX6" fmla="*/ 9144000 w 9281515"/>
              <a:gd name="connsiteY6" fmla="*/ 1478280 h 2955279"/>
              <a:gd name="connsiteX7" fmla="*/ 9273540 w 9281515"/>
              <a:gd name="connsiteY7" fmla="*/ 167640 h 295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81515" h="2955279">
                <a:moveTo>
                  <a:pt x="0" y="0"/>
                </a:moveTo>
                <a:cubicBezTo>
                  <a:pt x="49530" y="495300"/>
                  <a:pt x="99060" y="990600"/>
                  <a:pt x="342900" y="1394460"/>
                </a:cubicBezTo>
                <a:cubicBezTo>
                  <a:pt x="586740" y="1798320"/>
                  <a:pt x="892810" y="2165350"/>
                  <a:pt x="1463040" y="2423160"/>
                </a:cubicBezTo>
                <a:cubicBezTo>
                  <a:pt x="2033270" y="2680970"/>
                  <a:pt x="2875280" y="2880360"/>
                  <a:pt x="3764280" y="2941320"/>
                </a:cubicBezTo>
                <a:cubicBezTo>
                  <a:pt x="4653280" y="3002280"/>
                  <a:pt x="6036310" y="2847340"/>
                  <a:pt x="6797040" y="2788920"/>
                </a:cubicBezTo>
                <a:cubicBezTo>
                  <a:pt x="7557770" y="2730500"/>
                  <a:pt x="7937500" y="2809240"/>
                  <a:pt x="8328660" y="2590800"/>
                </a:cubicBezTo>
                <a:cubicBezTo>
                  <a:pt x="8719820" y="2372360"/>
                  <a:pt x="8986520" y="1882140"/>
                  <a:pt x="9144000" y="1478280"/>
                </a:cubicBezTo>
                <a:cubicBezTo>
                  <a:pt x="9301480" y="1074420"/>
                  <a:pt x="9287510" y="621030"/>
                  <a:pt x="9273540" y="16764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730600" y="5964340"/>
            <a:ext cx="108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一致する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89098" y="343402"/>
            <a:ext cx="864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677810" y="299434"/>
            <a:ext cx="864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203475" y="1696007"/>
            <a:ext cx="79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3461934" y="1671522"/>
            <a:ext cx="79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5807954" y="6017659"/>
            <a:ext cx="468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452624" y="3504157"/>
            <a:ext cx="1080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76152" y="5176282"/>
            <a:ext cx="218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これだと，</a:t>
            </a:r>
            <a:endParaRPr kumimoji="1" lang="en-US" altLang="ja-JP" dirty="0" smtClean="0"/>
          </a:p>
          <a:p>
            <a:r>
              <a:rPr lang="ja-JP" altLang="en-US" dirty="0" smtClean="0"/>
              <a:t>「システムと信号を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同一視できる」という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ことが</a:t>
            </a:r>
            <a:r>
              <a:rPr kumimoji="1" lang="ja-JP" altLang="en-US" dirty="0" smtClean="0"/>
              <a:t>分かりにくい</a:t>
            </a:r>
            <a:endParaRPr kumimoji="1" lang="ja-JP" altLang="en-US" dirty="0"/>
          </a:p>
        </p:txBody>
      </p:sp>
      <p:sp>
        <p:nvSpPr>
          <p:cNvPr id="175" name="正方形/長方形 174"/>
          <p:cNvSpPr/>
          <p:nvPr/>
        </p:nvSpPr>
        <p:spPr>
          <a:xfrm>
            <a:off x="3283183" y="5516599"/>
            <a:ext cx="828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4313277" y="5511023"/>
            <a:ext cx="43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7620027" y="1949962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7996560" y="2196229"/>
            <a:ext cx="46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6216785" y="3840672"/>
            <a:ext cx="684000" cy="252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9806331" y="5004219"/>
            <a:ext cx="79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3397930" y="5271645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3011952" y="6454636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13398675" y="6448231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13532025" y="6619681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215966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入力信号</a:t>
            </a:r>
            <a:endParaRPr kumimoji="1" lang="ja-JP" altLang="en-US" dirty="0"/>
          </a:p>
        </p:txBody>
      </p:sp>
      <p:sp>
        <p:nvSpPr>
          <p:cNvPr id="190" name="テキスト ボックス 189"/>
          <p:cNvSpPr txBox="1"/>
          <p:nvPr/>
        </p:nvSpPr>
        <p:spPr>
          <a:xfrm>
            <a:off x="2586126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システム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4669701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出力信号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46214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9"/>
          <p:cNvCxnSpPr/>
          <p:nvPr/>
        </p:nvCxnSpPr>
        <p:spPr>
          <a:xfrm>
            <a:off x="342233" y="1307433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695164" y="778044"/>
            <a:ext cx="0" cy="529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451770" y="116305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827" y="1267510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42233" y="2711210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2451770" y="256683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24549" y="2671287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366296" y="2350263"/>
            <a:ext cx="185286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2219159" y="21372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2010610" y="196969"/>
            <a:ext cx="2181726" cy="473242"/>
            <a:chOff x="1925053" y="1676400"/>
            <a:chExt cx="2695070" cy="473242"/>
          </a:xfrm>
        </p:grpSpPr>
        <p:sp>
          <p:nvSpPr>
            <p:cNvPr id="26" name="正方形/長方形 25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矢印コネクタ 27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線矢印コネクタ 29"/>
          <p:cNvCxnSpPr/>
          <p:nvPr/>
        </p:nvCxnSpPr>
        <p:spPr>
          <a:xfrm>
            <a:off x="3743157" y="1315454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5852694" y="1171075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87274" y="125146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フリーフォーム 32"/>
          <p:cNvSpPr/>
          <p:nvPr/>
        </p:nvSpPr>
        <p:spPr>
          <a:xfrm>
            <a:off x="3831389" y="902180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29675" y="1636842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5345" y="273798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インパルス入力</a:t>
            </a:r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 cstate="print"/>
          <a:srcRect t="51474"/>
          <a:stretch/>
        </p:blipFill>
        <p:spPr>
          <a:xfrm>
            <a:off x="6904221" y="-25277"/>
            <a:ext cx="4886818" cy="1981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460092" y="664434"/>
                <a:ext cx="1738701" cy="6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sz="1100" b="0" dirty="0" smtClean="0"/>
              </a:p>
              <a:p>
                <a:endParaRPr kumimoji="1" lang="ja-JP" altLang="en-US" sz="11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92" y="664434"/>
                <a:ext cx="1738701" cy="630814"/>
              </a:xfrm>
              <a:prstGeom prst="rect">
                <a:avLst/>
              </a:prstGeom>
              <a:blipFill rotWithShape="0">
                <a:blip r:embed="rId4"/>
                <a:stretch>
                  <a:fillRect l="-702" t="-91262" r="-2807" b="-10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矢印コネクタ 44"/>
          <p:cNvCxnSpPr/>
          <p:nvPr/>
        </p:nvCxnSpPr>
        <p:spPr>
          <a:xfrm>
            <a:off x="1673726" y="1596360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>
            <a:off x="4842042" y="1508681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3374189" y="1603026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cxnSp>
        <p:nvCxnSpPr>
          <p:cNvPr id="48" name="直線矢印コネクタ 47"/>
          <p:cNvCxnSpPr/>
          <p:nvPr/>
        </p:nvCxnSpPr>
        <p:spPr>
          <a:xfrm>
            <a:off x="3735138" y="2711210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5844675" y="256683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17454" y="2671287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/>
          <p:cNvGrpSpPr/>
          <p:nvPr/>
        </p:nvGrpSpPr>
        <p:grpSpPr>
          <a:xfrm>
            <a:off x="4215795" y="2137251"/>
            <a:ext cx="1097486" cy="569134"/>
            <a:chOff x="4346076" y="3361363"/>
            <a:chExt cx="1227222" cy="636412"/>
          </a:xfrm>
        </p:grpSpPr>
        <p:sp>
          <p:nvSpPr>
            <p:cNvPr id="57" name="フリーフォーム 56"/>
            <p:cNvSpPr/>
            <p:nvPr/>
          </p:nvSpPr>
          <p:spPr>
            <a:xfrm>
              <a:off x="4946321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フリーフォーム 58"/>
            <p:cNvSpPr/>
            <p:nvPr/>
          </p:nvSpPr>
          <p:spPr>
            <a:xfrm flipH="1">
              <a:off x="4346076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2019885" y="3500558"/>
            <a:ext cx="2181726" cy="473242"/>
            <a:chOff x="1925053" y="1676400"/>
            <a:chExt cx="2695070" cy="473242"/>
          </a:xfrm>
        </p:grpSpPr>
        <p:sp>
          <p:nvSpPr>
            <p:cNvPr id="62" name="正方形/長方形 61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テキスト ボックス 64"/>
          <p:cNvSpPr txBox="1"/>
          <p:nvPr/>
        </p:nvSpPr>
        <p:spPr>
          <a:xfrm>
            <a:off x="4411993" y="226769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インパルス応答</a:t>
            </a:r>
            <a:endParaRPr kumimoji="1" lang="ja-JP" altLang="en-US" dirty="0"/>
          </a:p>
        </p:txBody>
      </p:sp>
      <p:cxnSp>
        <p:nvCxnSpPr>
          <p:cNvPr id="66" name="直線矢印コネクタ 65"/>
          <p:cNvCxnSpPr/>
          <p:nvPr/>
        </p:nvCxnSpPr>
        <p:spPr>
          <a:xfrm>
            <a:off x="316168" y="4575647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2425705" y="443126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540762" y="453572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グラフ 68"/>
          <p:cNvGraphicFramePr>
            <a:graphicFrameLocks/>
          </p:cNvGraphicFramePr>
          <p:nvPr>
            <p:extLst/>
          </p:nvPr>
        </p:nvGraphicFramePr>
        <p:xfrm>
          <a:off x="548774" y="4070320"/>
          <a:ext cx="1746652" cy="101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0" name="直線矢印コネクタ 69"/>
          <p:cNvCxnSpPr/>
          <p:nvPr/>
        </p:nvCxnSpPr>
        <p:spPr>
          <a:xfrm flipV="1">
            <a:off x="703434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/>
          <p:nvPr/>
        </p:nvCxnSpPr>
        <p:spPr>
          <a:xfrm flipV="1">
            <a:off x="792010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880587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/>
          <p:nvPr/>
        </p:nvCxnSpPr>
        <p:spPr>
          <a:xfrm flipV="1">
            <a:off x="969164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1057741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146317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>
            <a:off x="1234893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>
            <a:off x="1323470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>
            <a:off x="1412046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/>
          <p:cNvSpPr txBox="1"/>
          <p:nvPr/>
        </p:nvSpPr>
        <p:spPr>
          <a:xfrm>
            <a:off x="5672167" y="460107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3881522" y="4513385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フリーフォーム 85"/>
          <p:cNvSpPr/>
          <p:nvPr/>
        </p:nvSpPr>
        <p:spPr>
          <a:xfrm>
            <a:off x="3978977" y="4349318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4078100" y="4165821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4292797" y="4349318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/>
        </p:nvSpPr>
        <p:spPr>
          <a:xfrm flipV="1">
            <a:off x="4499146" y="4572122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 90"/>
          <p:cNvSpPr/>
          <p:nvPr/>
        </p:nvSpPr>
        <p:spPr>
          <a:xfrm flipV="1">
            <a:off x="4605889" y="4572122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 91"/>
          <p:cNvSpPr/>
          <p:nvPr/>
        </p:nvSpPr>
        <p:spPr>
          <a:xfrm flipV="1">
            <a:off x="5016166" y="4572122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989666" y="4396823"/>
            <a:ext cx="714075" cy="266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矢印コネクタ 82"/>
          <p:cNvCxnSpPr/>
          <p:nvPr/>
        </p:nvCxnSpPr>
        <p:spPr>
          <a:xfrm>
            <a:off x="3837405" y="457737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テキスト ボックス 93"/>
          <p:cNvSpPr txBox="1"/>
          <p:nvPr/>
        </p:nvSpPr>
        <p:spPr>
          <a:xfrm>
            <a:off x="70761" y="3336526"/>
            <a:ext cx="210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sin</a:t>
            </a:r>
            <a:r>
              <a:rPr lang="ja-JP" altLang="en-US" dirty="0" smtClean="0"/>
              <a:t>関数の離散信号を連続的に入力</a:t>
            </a:r>
            <a:endParaRPr kumimoji="1" lang="ja-JP" altLang="en-US" dirty="0"/>
          </a:p>
        </p:txBody>
      </p:sp>
      <p:cxnSp>
        <p:nvCxnSpPr>
          <p:cNvPr id="95" name="直線矢印コネクタ 94"/>
          <p:cNvCxnSpPr/>
          <p:nvPr/>
        </p:nvCxnSpPr>
        <p:spPr>
          <a:xfrm>
            <a:off x="366296" y="588340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2475833" y="5739022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248612" y="584347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2243222" y="53094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直線コネクタ 106"/>
          <p:cNvCxnSpPr/>
          <p:nvPr/>
        </p:nvCxnSpPr>
        <p:spPr>
          <a:xfrm>
            <a:off x="1685760" y="5402580"/>
            <a:ext cx="0" cy="480821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4365831" y="3444758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たたみこみで</a:t>
            </a:r>
            <a:endParaRPr kumimoji="1" lang="en-US" altLang="ja-JP" dirty="0" smtClean="0"/>
          </a:p>
          <a:p>
            <a:r>
              <a:rPr lang="ja-JP" altLang="en-US" dirty="0"/>
              <a:t>まじめ</a:t>
            </a:r>
            <a:r>
              <a:rPr lang="ja-JP" altLang="en-US" dirty="0" smtClean="0"/>
              <a:t>に計算</a:t>
            </a:r>
            <a:endParaRPr kumimoji="1" lang="ja-JP" altLang="en-US" dirty="0"/>
          </a:p>
        </p:txBody>
      </p:sp>
      <p:cxnSp>
        <p:nvCxnSpPr>
          <p:cNvPr id="114" name="直線矢印コネクタ 113"/>
          <p:cNvCxnSpPr/>
          <p:nvPr/>
        </p:nvCxnSpPr>
        <p:spPr>
          <a:xfrm>
            <a:off x="10100756" y="4715335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/>
          <p:cNvSpPr txBox="1"/>
          <p:nvPr/>
        </p:nvSpPr>
        <p:spPr>
          <a:xfrm>
            <a:off x="12210293" y="4570956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10144873" y="465134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フリーフォーム 116"/>
          <p:cNvSpPr/>
          <p:nvPr/>
        </p:nvSpPr>
        <p:spPr>
          <a:xfrm>
            <a:off x="10188988" y="4302061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/>
              <p:cNvSpPr txBox="1"/>
              <p:nvPr/>
            </p:nvSpPr>
            <p:spPr>
              <a:xfrm>
                <a:off x="10817691" y="4160567"/>
                <a:ext cx="1738701" cy="6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sz="1100" b="0" dirty="0" smtClean="0"/>
              </a:p>
              <a:p>
                <a:endParaRPr kumimoji="1" lang="ja-JP" altLang="en-US" sz="1100" dirty="0"/>
              </a:p>
            </p:txBody>
          </p:sp>
        </mc:Choice>
        <mc:Fallback xmlns="">
          <p:sp>
            <p:nvSpPr>
              <p:cNvPr id="118" name="テキスト ボックス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91" y="4160567"/>
                <a:ext cx="1738701" cy="630814"/>
              </a:xfrm>
              <a:prstGeom prst="rect">
                <a:avLst/>
              </a:prstGeom>
              <a:blipFill rotWithShape="0">
                <a:blip r:embed="rId6"/>
                <a:stretch>
                  <a:fillRect l="-702" t="-91262" r="-2807" b="-10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矢印コネクタ 118"/>
          <p:cNvCxnSpPr/>
          <p:nvPr/>
        </p:nvCxnSpPr>
        <p:spPr>
          <a:xfrm>
            <a:off x="11199641" y="4852415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/>
          <p:cNvSpPr txBox="1"/>
          <p:nvPr/>
        </p:nvSpPr>
        <p:spPr>
          <a:xfrm>
            <a:off x="9719088" y="4946760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10092737" y="6038902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12082848" y="585057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10975053" y="599897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4" name="グループ化 123"/>
          <p:cNvGrpSpPr/>
          <p:nvPr/>
        </p:nvGrpSpPr>
        <p:grpSpPr>
          <a:xfrm>
            <a:off x="10348156" y="5405734"/>
            <a:ext cx="1611541" cy="628343"/>
            <a:chOff x="4346076" y="3361363"/>
            <a:chExt cx="1227222" cy="636412"/>
          </a:xfrm>
        </p:grpSpPr>
        <p:sp>
          <p:nvSpPr>
            <p:cNvPr id="125" name="フリーフォーム 124"/>
            <p:cNvSpPr/>
            <p:nvPr/>
          </p:nvSpPr>
          <p:spPr>
            <a:xfrm>
              <a:off x="4946321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フリーフォーム 125"/>
            <p:cNvSpPr/>
            <p:nvPr/>
          </p:nvSpPr>
          <p:spPr>
            <a:xfrm flipH="1">
              <a:off x="4346076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テキスト ボックス 127"/>
              <p:cNvSpPr txBox="1"/>
              <p:nvPr/>
            </p:nvSpPr>
            <p:spPr>
              <a:xfrm>
                <a:off x="1464378" y="5810485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テキスト ボックス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78" y="5810485"/>
                <a:ext cx="57029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/>
              <p:cNvSpPr txBox="1"/>
              <p:nvPr/>
            </p:nvSpPr>
            <p:spPr>
              <a:xfrm>
                <a:off x="11178787" y="5986168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テキスト ボックス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787" y="5986168"/>
                <a:ext cx="57029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コネクタ 81"/>
          <p:cNvCxnSpPr/>
          <p:nvPr/>
        </p:nvCxnSpPr>
        <p:spPr>
          <a:xfrm>
            <a:off x="11458587" y="5898201"/>
            <a:ext cx="0" cy="144000"/>
          </a:xfrm>
          <a:prstGeom prst="line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グループ化 86"/>
          <p:cNvGrpSpPr/>
          <p:nvPr/>
        </p:nvGrpSpPr>
        <p:grpSpPr>
          <a:xfrm>
            <a:off x="10092737" y="3609537"/>
            <a:ext cx="2181726" cy="473242"/>
            <a:chOff x="1925053" y="1676400"/>
            <a:chExt cx="2695070" cy="473242"/>
          </a:xfrm>
        </p:grpSpPr>
        <p:sp>
          <p:nvSpPr>
            <p:cNvPr id="98" name="正方形/長方形 97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0" name="直線矢印コネクタ 99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直線矢印コネクタ 101"/>
          <p:cNvCxnSpPr/>
          <p:nvPr/>
        </p:nvCxnSpPr>
        <p:spPr>
          <a:xfrm>
            <a:off x="7522744" y="4697938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/>
          <p:cNvSpPr txBox="1"/>
          <p:nvPr/>
        </p:nvSpPr>
        <p:spPr>
          <a:xfrm>
            <a:off x="9632281" y="455355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701182" y="466058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5" name="グラフ 104"/>
          <p:cNvGraphicFramePr>
            <a:graphicFrameLocks/>
          </p:cNvGraphicFramePr>
          <p:nvPr>
            <p:extLst/>
          </p:nvPr>
        </p:nvGraphicFramePr>
        <p:xfrm>
          <a:off x="7755350" y="4192611"/>
          <a:ext cx="1746652" cy="101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106" name="直線矢印コネクタ 105"/>
          <p:cNvCxnSpPr/>
          <p:nvPr/>
        </p:nvCxnSpPr>
        <p:spPr>
          <a:xfrm flipV="1">
            <a:off x="7910010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7998586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 flipV="1">
            <a:off x="8087163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8175740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/>
          <p:cNvCxnSpPr/>
          <p:nvPr/>
        </p:nvCxnSpPr>
        <p:spPr>
          <a:xfrm flipV="1">
            <a:off x="8264317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>
            <a:off x="8352893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/>
          <p:nvPr/>
        </p:nvCxnSpPr>
        <p:spPr>
          <a:xfrm>
            <a:off x="8441469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/>
          <p:nvPr/>
        </p:nvCxnSpPr>
        <p:spPr>
          <a:xfrm>
            <a:off x="8530046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/>
          <p:nvPr/>
        </p:nvCxnSpPr>
        <p:spPr>
          <a:xfrm>
            <a:off x="8618622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>
            <a:off x="7572872" y="6005692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テキスト ボックス 131"/>
          <p:cNvSpPr txBox="1"/>
          <p:nvPr/>
        </p:nvSpPr>
        <p:spPr>
          <a:xfrm>
            <a:off x="9562983" y="581736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8455188" y="596576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9449798" y="543173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>
            <a:off x="8892336" y="5524871"/>
            <a:ext cx="0" cy="480821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8670954" y="5932776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954" y="5932776"/>
                <a:ext cx="5702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図 15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6865" y="1220497"/>
            <a:ext cx="2905824" cy="19755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11849484" y="5176282"/>
            <a:ext cx="543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振幅</a:t>
            </a:r>
            <a:endParaRPr kumimoji="1" lang="ja-JP" altLang="en-US" sz="1200" dirty="0"/>
          </a:p>
        </p:txBody>
      </p:sp>
      <p:cxnSp>
        <p:nvCxnSpPr>
          <p:cNvPr id="157" name="直線矢印コネクタ 156"/>
          <p:cNvCxnSpPr/>
          <p:nvPr/>
        </p:nvCxnSpPr>
        <p:spPr>
          <a:xfrm>
            <a:off x="10081600" y="7128587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テキスト ボックス 157"/>
          <p:cNvSpPr txBox="1"/>
          <p:nvPr/>
        </p:nvSpPr>
        <p:spPr>
          <a:xfrm>
            <a:off x="12071711" y="693391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10947104" y="707276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/>
              <p:cNvSpPr txBox="1"/>
              <p:nvPr/>
            </p:nvSpPr>
            <p:spPr>
              <a:xfrm>
                <a:off x="11253787" y="7078342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テキスト ボックス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787" y="7078342"/>
                <a:ext cx="57029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直線コネクタ 163"/>
          <p:cNvCxnSpPr/>
          <p:nvPr/>
        </p:nvCxnSpPr>
        <p:spPr>
          <a:xfrm>
            <a:off x="11264998" y="6947558"/>
            <a:ext cx="0" cy="180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テキスト ボックス 164"/>
          <p:cNvSpPr txBox="1"/>
          <p:nvPr/>
        </p:nvSpPr>
        <p:spPr>
          <a:xfrm>
            <a:off x="12102906" y="6633287"/>
            <a:ext cx="50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位相</a:t>
            </a:r>
            <a:endParaRPr kumimoji="1" lang="ja-JP" altLang="en-US" sz="1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193802" y="6497009"/>
            <a:ext cx="76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奇対称</a:t>
            </a:r>
            <a:endParaRPr kumimoji="1" lang="ja-JP" altLang="en-US" sz="1200" dirty="0"/>
          </a:p>
        </p:txBody>
      </p:sp>
      <p:cxnSp>
        <p:nvCxnSpPr>
          <p:cNvPr id="179" name="直線矢印コネクタ 178"/>
          <p:cNvCxnSpPr/>
          <p:nvPr/>
        </p:nvCxnSpPr>
        <p:spPr>
          <a:xfrm>
            <a:off x="12950680" y="472200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/>
          <p:cNvSpPr txBox="1"/>
          <p:nvPr/>
        </p:nvSpPr>
        <p:spPr>
          <a:xfrm>
            <a:off x="14888767" y="4577622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テキスト ボックス 180"/>
          <p:cNvSpPr txBox="1"/>
          <p:nvPr/>
        </p:nvSpPr>
        <p:spPr>
          <a:xfrm>
            <a:off x="12917726" y="468313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2" name="グラフ 181"/>
          <p:cNvGraphicFramePr>
            <a:graphicFrameLocks/>
          </p:cNvGraphicFramePr>
          <p:nvPr>
            <p:extLst/>
          </p:nvPr>
        </p:nvGraphicFramePr>
        <p:xfrm>
          <a:off x="13221910" y="4082778"/>
          <a:ext cx="1746652" cy="1267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137" name="直線矢印コネクタ 136"/>
          <p:cNvCxnSpPr/>
          <p:nvPr/>
        </p:nvCxnSpPr>
        <p:spPr>
          <a:xfrm flipV="1">
            <a:off x="13147467" y="4250066"/>
            <a:ext cx="0" cy="75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/>
          <p:cNvCxnSpPr/>
          <p:nvPr/>
        </p:nvCxnSpPr>
        <p:spPr>
          <a:xfrm flipV="1">
            <a:off x="13369397" y="4287134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/>
          <p:cNvCxnSpPr/>
          <p:nvPr/>
        </p:nvCxnSpPr>
        <p:spPr>
          <a:xfrm>
            <a:off x="13164245" y="4770006"/>
            <a:ext cx="216000" cy="0"/>
          </a:xfrm>
          <a:prstGeom prst="straightConnector1">
            <a:avLst/>
          </a:prstGeom>
          <a:ln>
            <a:solidFill>
              <a:srgbClr val="0000FF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/>
              <p:cNvSpPr txBox="1"/>
              <p:nvPr/>
            </p:nvSpPr>
            <p:spPr>
              <a:xfrm>
                <a:off x="8530046" y="3866072"/>
                <a:ext cx="635626" cy="169277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100" b="0" i="0" smtClean="0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1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ja-JP" sz="1100" b="0" dirty="0" smtClean="0"/>
              </a:p>
            </p:txBody>
          </p:sp>
        </mc:Choice>
        <mc:Fallback xmlns="">
          <p:sp>
            <p:nvSpPr>
              <p:cNvPr id="141" name="テキスト ボックス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046" y="3866072"/>
                <a:ext cx="635626" cy="169277"/>
              </a:xfrm>
              <a:prstGeom prst="rect">
                <a:avLst/>
              </a:prstGeom>
              <a:blipFill rotWithShape="0">
                <a:blip r:embed="rId14"/>
                <a:stretch>
                  <a:fillRect b="-10345"/>
                </a:stretch>
              </a:blipFill>
              <a:ln w="63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フリーフォーム 141"/>
          <p:cNvSpPr/>
          <p:nvPr/>
        </p:nvSpPr>
        <p:spPr>
          <a:xfrm>
            <a:off x="8746763" y="4037936"/>
            <a:ext cx="31750" cy="469900"/>
          </a:xfrm>
          <a:custGeom>
            <a:avLst/>
            <a:gdLst>
              <a:gd name="connsiteX0" fmla="*/ 31750 w 31750"/>
              <a:gd name="connsiteY0" fmla="*/ 0 h 469900"/>
              <a:gd name="connsiteX1" fmla="*/ 0 w 31750"/>
              <a:gd name="connsiteY1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0" h="469900">
                <a:moveTo>
                  <a:pt x="31750" y="0"/>
                </a:moveTo>
                <a:lnTo>
                  <a:pt x="0" y="46990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3" name="直線コネクタ 142"/>
          <p:cNvCxnSpPr/>
          <p:nvPr/>
        </p:nvCxnSpPr>
        <p:spPr>
          <a:xfrm flipV="1">
            <a:off x="10848696" y="7131708"/>
            <a:ext cx="0" cy="180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4896" y="6365422"/>
            <a:ext cx="1755289" cy="1235049"/>
          </a:xfrm>
          <a:prstGeom prst="rect">
            <a:avLst/>
          </a:prstGeom>
          <a:ln w="6350">
            <a:solidFill>
              <a:srgbClr val="0000FF"/>
            </a:solidFill>
          </a:ln>
        </p:spPr>
      </p:pic>
      <p:cxnSp>
        <p:nvCxnSpPr>
          <p:cNvPr id="145" name="直線コネクタ 144"/>
          <p:cNvCxnSpPr/>
          <p:nvPr/>
        </p:nvCxnSpPr>
        <p:spPr>
          <a:xfrm>
            <a:off x="11473149" y="6659558"/>
            <a:ext cx="0" cy="46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/>
          <p:cNvCxnSpPr/>
          <p:nvPr/>
        </p:nvCxnSpPr>
        <p:spPr>
          <a:xfrm>
            <a:off x="11668601" y="6839558"/>
            <a:ext cx="0" cy="28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/>
          <p:cNvCxnSpPr/>
          <p:nvPr/>
        </p:nvCxnSpPr>
        <p:spPr>
          <a:xfrm>
            <a:off x="10640545" y="7131708"/>
            <a:ext cx="0" cy="46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/>
          <p:cNvCxnSpPr/>
          <p:nvPr/>
        </p:nvCxnSpPr>
        <p:spPr>
          <a:xfrm>
            <a:off x="10445094" y="7131708"/>
            <a:ext cx="0" cy="28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/>
          <p:cNvSpPr/>
          <p:nvPr/>
        </p:nvSpPr>
        <p:spPr>
          <a:xfrm>
            <a:off x="9842968" y="5452196"/>
            <a:ext cx="332156" cy="2129974"/>
          </a:xfrm>
          <a:prstGeom prst="leftBrace">
            <a:avLst>
              <a:gd name="adj1" fmla="val 8333"/>
              <a:gd name="adj2" fmla="val 72307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375497" y="6497009"/>
            <a:ext cx="184150" cy="7090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/>
              <p:cNvSpPr txBox="1"/>
              <p:nvPr/>
            </p:nvSpPr>
            <p:spPr>
              <a:xfrm>
                <a:off x="11458584" y="5654124"/>
                <a:ext cx="717541" cy="2154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ja-JP" sz="1100" b="0" dirty="0" smtClean="0"/>
              </a:p>
            </p:txBody>
          </p:sp>
        </mc:Choice>
        <mc:Fallback xmlns="">
          <p:sp>
            <p:nvSpPr>
              <p:cNvPr id="150" name="テキスト ボックス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584" y="5654124"/>
                <a:ext cx="717541" cy="215444"/>
              </a:xfrm>
              <a:prstGeom prst="rect">
                <a:avLst/>
              </a:prstGeom>
              <a:blipFill rotWithShape="0">
                <a:blip r:embed="rId16"/>
                <a:stretch>
                  <a:fillRect b="-270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テキスト ボックス 150"/>
              <p:cNvSpPr txBox="1"/>
              <p:nvPr/>
            </p:nvSpPr>
            <p:spPr>
              <a:xfrm>
                <a:off x="11564021" y="6355500"/>
                <a:ext cx="717541" cy="2154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altLang="ja-JP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-JP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ja-JP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1" name="テキスト ボックス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021" y="6355500"/>
                <a:ext cx="717541" cy="215444"/>
              </a:xfrm>
              <a:prstGeom prst="rect">
                <a:avLst/>
              </a:prstGeom>
              <a:blipFill rotWithShape="0">
                <a:blip r:embed="rId17"/>
                <a:stretch>
                  <a:fillRect r="-2500" b="-270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7645053" y="5088131"/>
                <a:ext cx="501419" cy="33092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l-GR" altLang="ja-JP" sz="105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ja-JP" altLang="en-US" sz="105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0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88131"/>
                <a:ext cx="501419" cy="330924"/>
              </a:xfrm>
              <a:prstGeom prst="rect">
                <a:avLst/>
              </a:prstGeom>
              <a:blipFill rotWithShape="0">
                <a:blip r:embed="rId18"/>
                <a:stretch>
                  <a:fillRect l="-4762" t="-1786" r="-1190" b="-535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矢印コネクタ 143"/>
          <p:cNvCxnSpPr/>
          <p:nvPr/>
        </p:nvCxnSpPr>
        <p:spPr>
          <a:xfrm rot="16200000">
            <a:off x="8261051" y="4390625"/>
            <a:ext cx="0" cy="72000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7998586" y="4770006"/>
            <a:ext cx="138754" cy="3091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テキスト ボックス 148"/>
              <p:cNvSpPr txBox="1"/>
              <p:nvPr/>
            </p:nvSpPr>
            <p:spPr>
              <a:xfrm>
                <a:off x="14122575" y="5223313"/>
                <a:ext cx="501419" cy="33092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l-GR" altLang="ja-JP" sz="105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ja-JP" altLang="en-US" sz="105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0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49" name="テキスト ボックス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575" y="5223313"/>
                <a:ext cx="501419" cy="330924"/>
              </a:xfrm>
              <a:prstGeom prst="rect">
                <a:avLst/>
              </a:prstGeom>
              <a:blipFill rotWithShape="0">
                <a:blip r:embed="rId19"/>
                <a:stretch>
                  <a:fillRect l="-4762" b="-535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直線矢印コネクタ 152"/>
          <p:cNvCxnSpPr>
            <a:stCxn id="149" idx="0"/>
          </p:cNvCxnSpPr>
          <p:nvPr/>
        </p:nvCxnSpPr>
        <p:spPr>
          <a:xfrm flipH="1" flipV="1">
            <a:off x="13879097" y="4844754"/>
            <a:ext cx="494188" cy="3785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/>
          <p:nvPr/>
        </p:nvCxnSpPr>
        <p:spPr>
          <a:xfrm rot="16200000">
            <a:off x="13729397" y="4436405"/>
            <a:ext cx="0" cy="72000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7755350" y="4507836"/>
            <a:ext cx="161573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矢印コネクタ 154"/>
          <p:cNvCxnSpPr/>
          <p:nvPr/>
        </p:nvCxnSpPr>
        <p:spPr>
          <a:xfrm rot="5400000">
            <a:off x="7725978" y="4600059"/>
            <a:ext cx="216000" cy="0"/>
          </a:xfrm>
          <a:prstGeom prst="straightConnector1">
            <a:avLst/>
          </a:prstGeom>
          <a:ln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テキスト ボックス 159"/>
          <p:cNvSpPr txBox="1"/>
          <p:nvPr/>
        </p:nvSpPr>
        <p:spPr>
          <a:xfrm>
            <a:off x="7570457" y="4465351"/>
            <a:ext cx="32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1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フリーフォーム 37"/>
          <p:cNvSpPr/>
          <p:nvPr/>
        </p:nvSpPr>
        <p:spPr>
          <a:xfrm>
            <a:off x="12277197" y="4830248"/>
            <a:ext cx="1016000" cy="1645636"/>
          </a:xfrm>
          <a:custGeom>
            <a:avLst/>
            <a:gdLst>
              <a:gd name="connsiteX0" fmla="*/ 0 w 1016000"/>
              <a:gd name="connsiteY0" fmla="*/ 1517650 h 1530418"/>
              <a:gd name="connsiteX1" fmla="*/ 336550 w 1016000"/>
              <a:gd name="connsiteY1" fmla="*/ 1428750 h 1530418"/>
              <a:gd name="connsiteX2" fmla="*/ 749300 w 1016000"/>
              <a:gd name="connsiteY2" fmla="*/ 768350 h 1530418"/>
              <a:gd name="connsiteX3" fmla="*/ 1016000 w 1016000"/>
              <a:gd name="connsiteY3" fmla="*/ 0 h 15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530418">
                <a:moveTo>
                  <a:pt x="0" y="1517650"/>
                </a:moveTo>
                <a:cubicBezTo>
                  <a:pt x="105833" y="1535641"/>
                  <a:pt x="211667" y="1553633"/>
                  <a:pt x="336550" y="1428750"/>
                </a:cubicBezTo>
                <a:cubicBezTo>
                  <a:pt x="461433" y="1303867"/>
                  <a:pt x="636058" y="1006475"/>
                  <a:pt x="749300" y="768350"/>
                </a:cubicBezTo>
                <a:cubicBezTo>
                  <a:pt x="862542" y="530225"/>
                  <a:pt x="939271" y="265112"/>
                  <a:pt x="1016000" y="0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2" name="直線コネクタ 161"/>
          <p:cNvCxnSpPr/>
          <p:nvPr/>
        </p:nvCxnSpPr>
        <p:spPr>
          <a:xfrm>
            <a:off x="13064917" y="4393104"/>
            <a:ext cx="161573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フリーフォーム 38"/>
          <p:cNvSpPr/>
          <p:nvPr/>
        </p:nvSpPr>
        <p:spPr>
          <a:xfrm>
            <a:off x="12181947" y="4540658"/>
            <a:ext cx="889000" cy="1232692"/>
          </a:xfrm>
          <a:custGeom>
            <a:avLst/>
            <a:gdLst>
              <a:gd name="connsiteX0" fmla="*/ 0 w 889000"/>
              <a:gd name="connsiteY0" fmla="*/ 1204908 h 1232692"/>
              <a:gd name="connsiteX1" fmla="*/ 171450 w 889000"/>
              <a:gd name="connsiteY1" fmla="*/ 1179508 h 1232692"/>
              <a:gd name="connsiteX2" fmla="*/ 463550 w 889000"/>
              <a:gd name="connsiteY2" fmla="*/ 722308 h 1232692"/>
              <a:gd name="connsiteX3" fmla="*/ 552450 w 889000"/>
              <a:gd name="connsiteY3" fmla="*/ 106358 h 1232692"/>
              <a:gd name="connsiteX4" fmla="*/ 889000 w 889000"/>
              <a:gd name="connsiteY4" fmla="*/ 4758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" h="1232692">
                <a:moveTo>
                  <a:pt x="0" y="1204908"/>
                </a:moveTo>
                <a:cubicBezTo>
                  <a:pt x="47096" y="1232424"/>
                  <a:pt x="94192" y="1259941"/>
                  <a:pt x="171450" y="1179508"/>
                </a:cubicBezTo>
                <a:cubicBezTo>
                  <a:pt x="248708" y="1099075"/>
                  <a:pt x="400050" y="901166"/>
                  <a:pt x="463550" y="722308"/>
                </a:cubicBezTo>
                <a:cubicBezTo>
                  <a:pt x="527050" y="543450"/>
                  <a:pt x="481542" y="225950"/>
                  <a:pt x="552450" y="106358"/>
                </a:cubicBezTo>
                <a:cubicBezTo>
                  <a:pt x="623358" y="-13234"/>
                  <a:pt x="756179" y="-4238"/>
                  <a:pt x="889000" y="4758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6" name="直線矢印コネクタ 165"/>
          <p:cNvCxnSpPr/>
          <p:nvPr/>
        </p:nvCxnSpPr>
        <p:spPr>
          <a:xfrm rot="5400000">
            <a:off x="12932812" y="4555104"/>
            <a:ext cx="324000" cy="0"/>
          </a:xfrm>
          <a:prstGeom prst="straightConnector1">
            <a:avLst/>
          </a:prstGeom>
          <a:ln>
            <a:solidFill>
              <a:srgbClr val="0000FF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12913972" y="5718357"/>
            <a:ext cx="1443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インパルス</a:t>
            </a:r>
            <a:r>
              <a:rPr lang="ja-JP" altLang="en-US" sz="1100" dirty="0" smtClean="0"/>
              <a:t>応答を</a:t>
            </a:r>
            <a:endParaRPr lang="en-US" altLang="ja-JP" sz="1100" dirty="0" smtClean="0"/>
          </a:p>
          <a:p>
            <a:r>
              <a:rPr lang="ja-JP" altLang="en-US" sz="1100" dirty="0" smtClean="0"/>
              <a:t>周波数解析結果の</a:t>
            </a:r>
            <a:endParaRPr lang="en-US" altLang="ja-JP" sz="1100" dirty="0" smtClean="0"/>
          </a:p>
          <a:p>
            <a:r>
              <a:rPr lang="ja-JP" altLang="en-US" sz="1100" dirty="0" smtClean="0"/>
              <a:t>パラメータ分，</a:t>
            </a:r>
            <a:endParaRPr lang="en-US" altLang="ja-JP" sz="1100" dirty="0" smtClean="0"/>
          </a:p>
          <a:p>
            <a:r>
              <a:rPr lang="ja-JP" altLang="en-US" sz="1100" dirty="0" smtClean="0"/>
              <a:t>元の</a:t>
            </a:r>
            <a:r>
              <a:rPr lang="en-US" altLang="ja-JP" sz="1100" dirty="0" smtClean="0"/>
              <a:t>sin</a:t>
            </a:r>
            <a:r>
              <a:rPr lang="ja-JP" altLang="en-US" sz="1100" dirty="0" smtClean="0"/>
              <a:t>波から，</a:t>
            </a:r>
            <a:endParaRPr lang="en-US" altLang="ja-JP" sz="1100" dirty="0" smtClean="0"/>
          </a:p>
          <a:p>
            <a:r>
              <a:rPr lang="ja-JP" altLang="en-US" sz="1100" dirty="0"/>
              <a:t>振幅</a:t>
            </a:r>
            <a:r>
              <a:rPr lang="ja-JP" altLang="en-US" sz="1100" dirty="0" smtClean="0"/>
              <a:t>と位相がずれる</a:t>
            </a:r>
            <a:endParaRPr lang="en-US" altLang="ja-JP" sz="1100" dirty="0" smtClean="0"/>
          </a:p>
          <a:p>
            <a:r>
              <a:rPr kumimoji="1" lang="ja-JP" altLang="en-US" sz="1100" dirty="0" smtClean="0"/>
              <a:t>→これが出力信号</a:t>
            </a:r>
            <a:endParaRPr kumimoji="1" lang="ja-JP" altLang="en-US" sz="1100" dirty="0"/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13306707" y="5212062"/>
            <a:ext cx="914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周波数は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変わらない</a:t>
            </a:r>
            <a:endParaRPr kumimoji="1" lang="ja-JP" altLang="en-US" sz="1100" dirty="0"/>
          </a:p>
        </p:txBody>
      </p:sp>
      <p:sp>
        <p:nvSpPr>
          <p:cNvPr id="41" name="右矢印 40"/>
          <p:cNvSpPr/>
          <p:nvPr/>
        </p:nvSpPr>
        <p:spPr>
          <a:xfrm>
            <a:off x="6011972" y="3322712"/>
            <a:ext cx="1652412" cy="1067205"/>
          </a:xfrm>
          <a:prstGeom prst="rightArrow">
            <a:avLst>
              <a:gd name="adj1" fmla="val 60710"/>
              <a:gd name="adj2" fmla="val 50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961541" y="3564138"/>
            <a:ext cx="1572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bg1"/>
                </a:solidFill>
              </a:rPr>
              <a:t>インパルス応答</a:t>
            </a:r>
            <a:endParaRPr kumimoji="1" lang="en-US" altLang="ja-JP" sz="1600" dirty="0" smtClean="0">
              <a:solidFill>
                <a:schemeClr val="bg1"/>
              </a:solidFill>
            </a:endParaRPr>
          </a:p>
          <a:p>
            <a:r>
              <a:rPr lang="ja-JP" altLang="en-US" sz="1600" dirty="0" smtClean="0">
                <a:solidFill>
                  <a:schemeClr val="bg1"/>
                </a:solidFill>
              </a:rPr>
              <a:t>をフーリエ変換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7973186" y="1603026"/>
            <a:ext cx="849273" cy="3693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922241" y="1991181"/>
            <a:ext cx="107311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インパルス応答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フーリエ変換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lang="ja-JP" altLang="en-US" sz="1050" dirty="0">
                <a:solidFill>
                  <a:srgbClr val="0000FF"/>
                </a:solidFill>
              </a:rPr>
              <a:t>になる</a:t>
            </a:r>
            <a:endParaRPr kumimoji="1" lang="ja-JP" altLang="en-US" sz="1050" dirty="0">
              <a:solidFill>
                <a:srgbClr val="0000FF"/>
              </a:solidFill>
            </a:endParaRPr>
          </a:p>
        </p:txBody>
      </p:sp>
      <p:sp>
        <p:nvSpPr>
          <p:cNvPr id="168" name="正方形/長方形 167"/>
          <p:cNvSpPr/>
          <p:nvPr/>
        </p:nvSpPr>
        <p:spPr>
          <a:xfrm>
            <a:off x="7752525" y="1676651"/>
            <a:ext cx="216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7535783" y="1901481"/>
            <a:ext cx="4562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元の</a:t>
            </a:r>
            <a:endParaRPr kumimoji="1" lang="en-US" altLang="ja-JP" sz="1050" dirty="0" smtClean="0">
              <a:solidFill>
                <a:srgbClr val="FF0000"/>
              </a:solidFill>
            </a:endParaRPr>
          </a:p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信号</a:t>
            </a:r>
            <a:endParaRPr kumimoji="1" lang="ja-JP" altLang="en-US" sz="1050" dirty="0">
              <a:solidFill>
                <a:srgbClr val="FF0000"/>
              </a:solidFill>
            </a:endParaRPr>
          </a:p>
        </p:txBody>
      </p:sp>
      <p:sp>
        <p:nvSpPr>
          <p:cNvPr id="52" name="フリーフォーム 51"/>
          <p:cNvSpPr/>
          <p:nvPr/>
        </p:nvSpPr>
        <p:spPr>
          <a:xfrm>
            <a:off x="7743028" y="2311400"/>
            <a:ext cx="575472" cy="1670050"/>
          </a:xfrm>
          <a:custGeom>
            <a:avLst/>
            <a:gdLst>
              <a:gd name="connsiteX0" fmla="*/ 29372 w 575472"/>
              <a:gd name="connsiteY0" fmla="*/ 0 h 1670050"/>
              <a:gd name="connsiteX1" fmla="*/ 61122 w 575472"/>
              <a:gd name="connsiteY1" fmla="*/ 444500 h 1670050"/>
              <a:gd name="connsiteX2" fmla="*/ 575472 w 575472"/>
              <a:gd name="connsiteY2" fmla="*/ 1670050 h 16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5472" h="1670050">
                <a:moveTo>
                  <a:pt x="29372" y="0"/>
                </a:moveTo>
                <a:cubicBezTo>
                  <a:pt x="-262" y="83079"/>
                  <a:pt x="-29895" y="166158"/>
                  <a:pt x="61122" y="444500"/>
                </a:cubicBezTo>
                <a:cubicBezTo>
                  <a:pt x="152139" y="722842"/>
                  <a:pt x="363805" y="1196446"/>
                  <a:pt x="575472" y="16700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8483600" y="2540000"/>
            <a:ext cx="1581150" cy="2482850"/>
          </a:xfrm>
          <a:custGeom>
            <a:avLst/>
            <a:gdLst>
              <a:gd name="connsiteX0" fmla="*/ 0 w 1581150"/>
              <a:gd name="connsiteY0" fmla="*/ 0 h 2482850"/>
              <a:gd name="connsiteX1" fmla="*/ 228600 w 1581150"/>
              <a:gd name="connsiteY1" fmla="*/ 330200 h 2482850"/>
              <a:gd name="connsiteX2" fmla="*/ 603250 w 1581150"/>
              <a:gd name="connsiteY2" fmla="*/ 984250 h 2482850"/>
              <a:gd name="connsiteX3" fmla="*/ 1270000 w 1581150"/>
              <a:gd name="connsiteY3" fmla="*/ 1790700 h 2482850"/>
              <a:gd name="connsiteX4" fmla="*/ 1581150 w 1581150"/>
              <a:gd name="connsiteY4" fmla="*/ 2482850 h 24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50" h="2482850">
                <a:moveTo>
                  <a:pt x="0" y="0"/>
                </a:moveTo>
                <a:cubicBezTo>
                  <a:pt x="64029" y="83079"/>
                  <a:pt x="128058" y="166158"/>
                  <a:pt x="228600" y="330200"/>
                </a:cubicBezTo>
                <a:cubicBezTo>
                  <a:pt x="329142" y="494242"/>
                  <a:pt x="429683" y="740833"/>
                  <a:pt x="603250" y="984250"/>
                </a:cubicBezTo>
                <a:cubicBezTo>
                  <a:pt x="776817" y="1227667"/>
                  <a:pt x="1107017" y="1540933"/>
                  <a:pt x="1270000" y="1790700"/>
                </a:cubicBezTo>
                <a:cubicBezTo>
                  <a:pt x="1432983" y="2040467"/>
                  <a:pt x="1507066" y="2261658"/>
                  <a:pt x="1581150" y="2482850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22229" y="-25277"/>
            <a:ext cx="6468692" cy="3140627"/>
          </a:xfrm>
          <a:custGeom>
            <a:avLst/>
            <a:gdLst>
              <a:gd name="connsiteX0" fmla="*/ 0 w 6578600"/>
              <a:gd name="connsiteY0" fmla="*/ 3213100 h 3213100"/>
              <a:gd name="connsiteX1" fmla="*/ 6578600 w 6578600"/>
              <a:gd name="connsiteY1" fmla="*/ 3213100 h 3213100"/>
              <a:gd name="connsiteX2" fmla="*/ 6578600 w 6578600"/>
              <a:gd name="connsiteY2" fmla="*/ 0 h 321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8600" h="3213100">
                <a:moveTo>
                  <a:pt x="0" y="3213100"/>
                </a:moveTo>
                <a:lnTo>
                  <a:pt x="6578600" y="3213100"/>
                </a:lnTo>
                <a:lnTo>
                  <a:pt x="6578600" y="0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5448300" y="4953000"/>
            <a:ext cx="9281515" cy="2955279"/>
          </a:xfrm>
          <a:custGeom>
            <a:avLst/>
            <a:gdLst>
              <a:gd name="connsiteX0" fmla="*/ 0 w 9281515"/>
              <a:gd name="connsiteY0" fmla="*/ 0 h 2955279"/>
              <a:gd name="connsiteX1" fmla="*/ 342900 w 9281515"/>
              <a:gd name="connsiteY1" fmla="*/ 1394460 h 2955279"/>
              <a:gd name="connsiteX2" fmla="*/ 1463040 w 9281515"/>
              <a:gd name="connsiteY2" fmla="*/ 2423160 h 2955279"/>
              <a:gd name="connsiteX3" fmla="*/ 3764280 w 9281515"/>
              <a:gd name="connsiteY3" fmla="*/ 2941320 h 2955279"/>
              <a:gd name="connsiteX4" fmla="*/ 6797040 w 9281515"/>
              <a:gd name="connsiteY4" fmla="*/ 2788920 h 2955279"/>
              <a:gd name="connsiteX5" fmla="*/ 8328660 w 9281515"/>
              <a:gd name="connsiteY5" fmla="*/ 2590800 h 2955279"/>
              <a:gd name="connsiteX6" fmla="*/ 9144000 w 9281515"/>
              <a:gd name="connsiteY6" fmla="*/ 1478280 h 2955279"/>
              <a:gd name="connsiteX7" fmla="*/ 9273540 w 9281515"/>
              <a:gd name="connsiteY7" fmla="*/ 167640 h 295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81515" h="2955279">
                <a:moveTo>
                  <a:pt x="0" y="0"/>
                </a:moveTo>
                <a:cubicBezTo>
                  <a:pt x="49530" y="495300"/>
                  <a:pt x="99060" y="990600"/>
                  <a:pt x="342900" y="1394460"/>
                </a:cubicBezTo>
                <a:cubicBezTo>
                  <a:pt x="586740" y="1798320"/>
                  <a:pt x="892810" y="2165350"/>
                  <a:pt x="1463040" y="2423160"/>
                </a:cubicBezTo>
                <a:cubicBezTo>
                  <a:pt x="2033270" y="2680970"/>
                  <a:pt x="2875280" y="2880360"/>
                  <a:pt x="3764280" y="2941320"/>
                </a:cubicBezTo>
                <a:cubicBezTo>
                  <a:pt x="4653280" y="3002280"/>
                  <a:pt x="6036310" y="2847340"/>
                  <a:pt x="6797040" y="2788920"/>
                </a:cubicBezTo>
                <a:cubicBezTo>
                  <a:pt x="7557770" y="2730500"/>
                  <a:pt x="7937500" y="2809240"/>
                  <a:pt x="8328660" y="2590800"/>
                </a:cubicBezTo>
                <a:cubicBezTo>
                  <a:pt x="8719820" y="2372360"/>
                  <a:pt x="8986520" y="1882140"/>
                  <a:pt x="9144000" y="1478280"/>
                </a:cubicBezTo>
                <a:cubicBezTo>
                  <a:pt x="9301480" y="1074420"/>
                  <a:pt x="9287510" y="621030"/>
                  <a:pt x="9273540" y="16764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730600" y="5964340"/>
            <a:ext cx="108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一致する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89098" y="343402"/>
            <a:ext cx="864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677810" y="299434"/>
            <a:ext cx="864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203475" y="1696007"/>
            <a:ext cx="792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3461934" y="1671522"/>
            <a:ext cx="792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5807954" y="6017659"/>
            <a:ext cx="468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452624" y="3504157"/>
            <a:ext cx="1080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76152" y="5176282"/>
            <a:ext cx="218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これだと，</a:t>
            </a:r>
            <a:endParaRPr kumimoji="1" lang="en-US" altLang="ja-JP" dirty="0" smtClean="0"/>
          </a:p>
          <a:p>
            <a:r>
              <a:rPr lang="ja-JP" altLang="en-US" dirty="0" smtClean="0"/>
              <a:t>「システムと信号を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同一視できる」という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ことが</a:t>
            </a:r>
            <a:r>
              <a:rPr kumimoji="1" lang="ja-JP" altLang="en-US" dirty="0" smtClean="0"/>
              <a:t>分かりにくい</a:t>
            </a:r>
            <a:endParaRPr kumimoji="1" lang="ja-JP" altLang="en-US" dirty="0"/>
          </a:p>
        </p:txBody>
      </p:sp>
      <p:sp>
        <p:nvSpPr>
          <p:cNvPr id="175" name="正方形/長方形 174"/>
          <p:cNvSpPr/>
          <p:nvPr/>
        </p:nvSpPr>
        <p:spPr>
          <a:xfrm>
            <a:off x="3283183" y="5516599"/>
            <a:ext cx="828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4313277" y="5511023"/>
            <a:ext cx="432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7620027" y="1949962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7996560" y="2196229"/>
            <a:ext cx="46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6235835" y="3840672"/>
            <a:ext cx="684000" cy="25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9806331" y="5004219"/>
            <a:ext cx="79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3397930" y="5271645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3011952" y="6454636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13398675" y="6448231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13532025" y="6619681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5966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入力信号</a:t>
            </a:r>
            <a:endParaRPr kumimoji="1" lang="ja-JP" altLang="en-US" dirty="0"/>
          </a:p>
        </p:txBody>
      </p:sp>
      <p:sp>
        <p:nvSpPr>
          <p:cNvPr id="190" name="テキスト ボックス 189"/>
          <p:cNvSpPr txBox="1"/>
          <p:nvPr/>
        </p:nvSpPr>
        <p:spPr>
          <a:xfrm>
            <a:off x="2586126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システム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4669701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出力信号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18329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91751" y="-1486"/>
                <a:ext cx="1769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は何者か？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-1486"/>
                <a:ext cx="176907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379" t="-11111" r="-4483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1751" y="1154636"/>
                <a:ext cx="4902048" cy="267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en-US" altLang="ja-JP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0−</m:t>
                      </m:r>
                      <m:nary>
                        <m:naryPr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1154636"/>
                <a:ext cx="4902048" cy="26743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91751" y="386349"/>
                <a:ext cx="5394649" cy="76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答え：ぶった切った関数</a:t>
                </a:r>
                <a:r>
                  <a:rPr lang="ja-JP" altLang="en-US" dirty="0" smtClean="0"/>
                  <a:t>の微分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に対して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ラプラス変換すると出てくる値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386349"/>
                <a:ext cx="5394649" cy="768287"/>
              </a:xfrm>
              <a:prstGeom prst="rect">
                <a:avLst/>
              </a:prstGeom>
              <a:blipFill rotWithShape="0">
                <a:blip r:embed="rId4"/>
                <a:stretch>
                  <a:fillRect l="-904" b="-95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677678" y="442301"/>
                <a:ext cx="6158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答え：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(0)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が</m:t>
                    </m:r>
                  </m:oMath>
                </a14:m>
                <a:r>
                  <a:rPr kumimoji="1" lang="ja-JP" altLang="en-US" dirty="0" smtClean="0"/>
                  <a:t>引かれた値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8" y="442301"/>
                <a:ext cx="615820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91" t="-15000" b="-2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979368" y="1154636"/>
                <a:ext cx="4199996" cy="295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en-US" altLang="ja-JP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(0)−</m:t>
                      </m:r>
                      <m:nary>
                        <m:naryPr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ja-JP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68" y="1154636"/>
                <a:ext cx="4199996" cy="29513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77678" y="-82361"/>
                <a:ext cx="6495661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ぶった切ってない関数</a:t>
                </a:r>
                <a:r>
                  <a:rPr lang="ja-JP" altLang="en-US" dirty="0" smtClean="0"/>
                  <a:t>の微分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に対するラプラス変換は？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8" y="-82361"/>
                <a:ext cx="6495661" cy="491288"/>
              </a:xfrm>
              <a:prstGeom prst="rect">
                <a:avLst/>
              </a:prstGeom>
              <a:blipFill rotWithShape="0">
                <a:blip r:embed="rId7"/>
                <a:stretch>
                  <a:fillRect l="-750" b="-2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8364893" y="3508310"/>
            <a:ext cx="504000" cy="320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33930" y="472323"/>
            <a:ext cx="504000" cy="320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1681" y="10283"/>
            <a:ext cx="609454" cy="3206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303183" y="3073834"/>
            <a:ext cx="615674" cy="3206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502735" y="3508310"/>
            <a:ext cx="615674" cy="3206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937" y="4023476"/>
            <a:ext cx="4466862" cy="1790700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171997" y="471977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287397" y="528137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フリーフォーム 23"/>
          <p:cNvSpPr/>
          <p:nvPr/>
        </p:nvSpPr>
        <p:spPr>
          <a:xfrm>
            <a:off x="2368413" y="5397523"/>
            <a:ext cx="972000" cy="90000"/>
          </a:xfrm>
          <a:custGeom>
            <a:avLst/>
            <a:gdLst>
              <a:gd name="connsiteX0" fmla="*/ 939800 w 939800"/>
              <a:gd name="connsiteY0" fmla="*/ 0 h 50800"/>
              <a:gd name="connsiteX1" fmla="*/ 939800 w 939800"/>
              <a:gd name="connsiteY1" fmla="*/ 50800 h 50800"/>
              <a:gd name="connsiteX2" fmla="*/ 0 w 939800"/>
              <a:gd name="connsiteY2" fmla="*/ 5080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800" h="50800">
                <a:moveTo>
                  <a:pt x="939800" y="0"/>
                </a:moveTo>
                <a:lnTo>
                  <a:pt x="939800" y="50800"/>
                </a:lnTo>
                <a:lnTo>
                  <a:pt x="0" y="50800"/>
                </a:lnTo>
              </a:path>
            </a:pathLst>
          </a:custGeom>
          <a:noFill/>
          <a:ln w="6350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05070" y="5315652"/>
            <a:ext cx="8136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微分して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26" name="正方形/長方形 25"/>
          <p:cNvSpPr/>
          <p:nvPr/>
        </p:nvSpPr>
        <p:spPr>
          <a:xfrm>
            <a:off x="2740523" y="5360335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フリーフォーム 27"/>
          <p:cNvSpPr/>
          <p:nvPr/>
        </p:nvSpPr>
        <p:spPr>
          <a:xfrm>
            <a:off x="2070788" y="4927222"/>
            <a:ext cx="221425" cy="532531"/>
          </a:xfrm>
          <a:custGeom>
            <a:avLst/>
            <a:gdLst>
              <a:gd name="connsiteX0" fmla="*/ 221425 w 221425"/>
              <a:gd name="connsiteY0" fmla="*/ 472440 h 472440"/>
              <a:gd name="connsiteX1" fmla="*/ 445 w 221425"/>
              <a:gd name="connsiteY1" fmla="*/ 228600 h 472440"/>
              <a:gd name="connsiteX2" fmla="*/ 175705 w 221425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25" h="472440">
                <a:moveTo>
                  <a:pt x="221425" y="472440"/>
                </a:moveTo>
                <a:cubicBezTo>
                  <a:pt x="114745" y="389890"/>
                  <a:pt x="8065" y="307340"/>
                  <a:pt x="445" y="228600"/>
                </a:cubicBezTo>
                <a:cubicBezTo>
                  <a:pt x="-7175" y="149860"/>
                  <a:pt x="84265" y="74930"/>
                  <a:pt x="175705" y="0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857632" y="4735262"/>
            <a:ext cx="750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積分</a:t>
            </a:r>
            <a:r>
              <a:rPr kumimoji="1" lang="ja-JP" altLang="en-US" sz="700" dirty="0" smtClean="0"/>
              <a:t>して</a:t>
            </a:r>
            <a:r>
              <a:rPr lang="en-US" altLang="ja-JP" sz="700" dirty="0" smtClean="0"/>
              <a:t>f(0)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9368" y="4023476"/>
            <a:ext cx="4466862" cy="1843924"/>
          </a:xfrm>
          <a:prstGeom prst="rect">
            <a:avLst/>
          </a:prstGeom>
        </p:spPr>
      </p:pic>
      <p:sp>
        <p:nvSpPr>
          <p:cNvPr id="46" name="テキスト ボックス 45"/>
          <p:cNvSpPr txBox="1"/>
          <p:nvPr/>
        </p:nvSpPr>
        <p:spPr>
          <a:xfrm>
            <a:off x="7211582" y="4535474"/>
            <a:ext cx="116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ぶった切って</a:t>
            </a:r>
            <a:r>
              <a:rPr lang="ja-JP" altLang="en-US" sz="700" dirty="0"/>
              <a:t>無</a:t>
            </a:r>
            <a:r>
              <a:rPr lang="ja-JP" altLang="en-US" sz="700" dirty="0" smtClean="0"/>
              <a:t>いから、</a:t>
            </a:r>
            <a:endParaRPr lang="en-US" altLang="ja-JP" sz="700" dirty="0" smtClean="0"/>
          </a:p>
          <a:p>
            <a:r>
              <a:rPr lang="ja-JP" altLang="en-US" sz="700" dirty="0" smtClean="0"/>
              <a:t>微分しても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が出ない</a:t>
            </a:r>
            <a:endParaRPr kumimoji="1" lang="ja-JP" altLang="en-US" sz="700" dirty="0"/>
          </a:p>
        </p:txBody>
      </p:sp>
      <p:sp>
        <p:nvSpPr>
          <p:cNvPr id="47" name="正方形/長方形 46"/>
          <p:cNvSpPr/>
          <p:nvPr/>
        </p:nvSpPr>
        <p:spPr>
          <a:xfrm>
            <a:off x="7719888" y="468936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213657" y="2514657"/>
            <a:ext cx="180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957060" y="2511652"/>
            <a:ext cx="472440" cy="30012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868893" y="3084094"/>
            <a:ext cx="472440" cy="30012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35078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91751" y="-1486"/>
                <a:ext cx="1769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は何者か？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-1486"/>
                <a:ext cx="176907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379" t="-11111" r="-4483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1751" y="1154636"/>
                <a:ext cx="4902048" cy="267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en-US" altLang="ja-JP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0−</m:t>
                      </m:r>
                      <m:nary>
                        <m:naryPr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1154636"/>
                <a:ext cx="4902048" cy="26743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91751" y="386349"/>
                <a:ext cx="5394649" cy="76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答え：ぶった切った関数</a:t>
                </a:r>
                <a:r>
                  <a:rPr lang="ja-JP" altLang="en-US" dirty="0" smtClean="0"/>
                  <a:t>の微分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に対して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ラプラス変換すると出てくる値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386349"/>
                <a:ext cx="5394649" cy="768287"/>
              </a:xfrm>
              <a:prstGeom prst="rect">
                <a:avLst/>
              </a:prstGeom>
              <a:blipFill rotWithShape="0">
                <a:blip r:embed="rId4"/>
                <a:stretch>
                  <a:fillRect l="-904" b="-95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677678" y="442301"/>
                <a:ext cx="6158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答え：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(0)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が</m:t>
                    </m:r>
                  </m:oMath>
                </a14:m>
                <a:r>
                  <a:rPr kumimoji="1" lang="ja-JP" altLang="en-US" dirty="0" smtClean="0"/>
                  <a:t>引かれた値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8" y="442301"/>
                <a:ext cx="615820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91" t="-15000" b="-2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979368" y="1154636"/>
                <a:ext cx="4199996" cy="295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en-US" altLang="ja-JP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(0)−</m:t>
                      </m:r>
                      <m:nary>
                        <m:naryPr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ja-JP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68" y="1154636"/>
                <a:ext cx="4199996" cy="29513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77678" y="-82361"/>
                <a:ext cx="6495661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ぶった切ってない関数</a:t>
                </a:r>
                <a:r>
                  <a:rPr lang="ja-JP" altLang="en-US" dirty="0" smtClean="0"/>
                  <a:t>の微分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に対するラプラス変換は？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8" y="-82361"/>
                <a:ext cx="6495661" cy="491288"/>
              </a:xfrm>
              <a:prstGeom prst="rect">
                <a:avLst/>
              </a:prstGeom>
              <a:blipFill rotWithShape="0">
                <a:blip r:embed="rId7"/>
                <a:stretch>
                  <a:fillRect l="-750" b="-2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8364893" y="3508310"/>
            <a:ext cx="504000" cy="32064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33930" y="472323"/>
            <a:ext cx="504000" cy="320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1681" y="10283"/>
            <a:ext cx="609454" cy="3206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303183" y="3073834"/>
            <a:ext cx="615674" cy="320648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502735" y="3508310"/>
            <a:ext cx="615674" cy="320648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937" y="4023476"/>
            <a:ext cx="4466862" cy="1790700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171997" y="471977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287397" y="528137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フリーフォーム 23"/>
          <p:cNvSpPr/>
          <p:nvPr/>
        </p:nvSpPr>
        <p:spPr>
          <a:xfrm>
            <a:off x="2368413" y="5397523"/>
            <a:ext cx="972000" cy="90000"/>
          </a:xfrm>
          <a:custGeom>
            <a:avLst/>
            <a:gdLst>
              <a:gd name="connsiteX0" fmla="*/ 939800 w 939800"/>
              <a:gd name="connsiteY0" fmla="*/ 0 h 50800"/>
              <a:gd name="connsiteX1" fmla="*/ 939800 w 939800"/>
              <a:gd name="connsiteY1" fmla="*/ 50800 h 50800"/>
              <a:gd name="connsiteX2" fmla="*/ 0 w 939800"/>
              <a:gd name="connsiteY2" fmla="*/ 5080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800" h="50800">
                <a:moveTo>
                  <a:pt x="939800" y="0"/>
                </a:moveTo>
                <a:lnTo>
                  <a:pt x="939800" y="50800"/>
                </a:lnTo>
                <a:lnTo>
                  <a:pt x="0" y="50800"/>
                </a:lnTo>
              </a:path>
            </a:pathLst>
          </a:custGeom>
          <a:noFill/>
          <a:ln w="6350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05070" y="5315652"/>
            <a:ext cx="8136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微分して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26" name="正方形/長方形 25"/>
          <p:cNvSpPr/>
          <p:nvPr/>
        </p:nvSpPr>
        <p:spPr>
          <a:xfrm>
            <a:off x="2740523" y="5360335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フリーフォーム 27"/>
          <p:cNvSpPr/>
          <p:nvPr/>
        </p:nvSpPr>
        <p:spPr>
          <a:xfrm>
            <a:off x="2070788" y="4927222"/>
            <a:ext cx="221425" cy="532531"/>
          </a:xfrm>
          <a:custGeom>
            <a:avLst/>
            <a:gdLst>
              <a:gd name="connsiteX0" fmla="*/ 221425 w 221425"/>
              <a:gd name="connsiteY0" fmla="*/ 472440 h 472440"/>
              <a:gd name="connsiteX1" fmla="*/ 445 w 221425"/>
              <a:gd name="connsiteY1" fmla="*/ 228600 h 472440"/>
              <a:gd name="connsiteX2" fmla="*/ 175705 w 221425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25" h="472440">
                <a:moveTo>
                  <a:pt x="221425" y="472440"/>
                </a:moveTo>
                <a:cubicBezTo>
                  <a:pt x="114745" y="389890"/>
                  <a:pt x="8065" y="307340"/>
                  <a:pt x="445" y="228600"/>
                </a:cubicBezTo>
                <a:cubicBezTo>
                  <a:pt x="-7175" y="149860"/>
                  <a:pt x="84265" y="74930"/>
                  <a:pt x="175705" y="0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857632" y="4735262"/>
            <a:ext cx="750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積分</a:t>
            </a:r>
            <a:r>
              <a:rPr kumimoji="1" lang="ja-JP" altLang="en-US" sz="700" dirty="0" smtClean="0"/>
              <a:t>して</a:t>
            </a:r>
            <a:r>
              <a:rPr lang="en-US" altLang="ja-JP" sz="700" dirty="0" smtClean="0"/>
              <a:t>f(0)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9368" y="4023476"/>
            <a:ext cx="4466862" cy="1843924"/>
          </a:xfrm>
          <a:prstGeom prst="rect">
            <a:avLst/>
          </a:prstGeom>
        </p:spPr>
      </p:pic>
      <p:sp>
        <p:nvSpPr>
          <p:cNvPr id="46" name="テキスト ボックス 45"/>
          <p:cNvSpPr txBox="1"/>
          <p:nvPr/>
        </p:nvSpPr>
        <p:spPr>
          <a:xfrm>
            <a:off x="7211582" y="4535474"/>
            <a:ext cx="116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ぶった切って</a:t>
            </a:r>
            <a:r>
              <a:rPr lang="ja-JP" altLang="en-US" sz="700" dirty="0"/>
              <a:t>無</a:t>
            </a:r>
            <a:r>
              <a:rPr lang="ja-JP" altLang="en-US" sz="700" dirty="0" smtClean="0"/>
              <a:t>いから、</a:t>
            </a:r>
            <a:endParaRPr lang="en-US" altLang="ja-JP" sz="700" dirty="0" smtClean="0"/>
          </a:p>
          <a:p>
            <a:r>
              <a:rPr lang="ja-JP" altLang="en-US" sz="700" dirty="0" smtClean="0"/>
              <a:t>微分しても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が出ない</a:t>
            </a:r>
            <a:endParaRPr kumimoji="1" lang="ja-JP" altLang="en-US" sz="700" dirty="0"/>
          </a:p>
        </p:txBody>
      </p:sp>
      <p:sp>
        <p:nvSpPr>
          <p:cNvPr id="47" name="正方形/長方形 46"/>
          <p:cNvSpPr/>
          <p:nvPr/>
        </p:nvSpPr>
        <p:spPr>
          <a:xfrm>
            <a:off x="7719888" y="468936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213657" y="2514657"/>
            <a:ext cx="180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957060" y="2511652"/>
            <a:ext cx="472440" cy="30012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868893" y="3084094"/>
            <a:ext cx="472440" cy="30012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430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36"/>
            <a:ext cx="4311445" cy="53439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555" y="224625"/>
            <a:ext cx="4424080" cy="49603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80" y="5278815"/>
            <a:ext cx="4405729" cy="76955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5" y="5442032"/>
            <a:ext cx="4424080" cy="14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699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250061" cy="53358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8563" y="1"/>
            <a:ext cx="4287287" cy="44398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562" y="4468460"/>
            <a:ext cx="4287287" cy="21591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26722"/>
            <a:ext cx="4287287" cy="116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66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3893846" cy="352030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54" y="3548884"/>
            <a:ext cx="3916485" cy="27104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583" y="2407496"/>
            <a:ext cx="3893846" cy="330524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1380" y="0"/>
            <a:ext cx="3916486" cy="31549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6348" y="1095508"/>
            <a:ext cx="3905165" cy="126436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5399" y="0"/>
            <a:ext cx="3905165" cy="10212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1380" y="3154938"/>
            <a:ext cx="3905166" cy="33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23732" cy="48642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010378"/>
            <a:ext cx="4123732" cy="138981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08020" y="982346"/>
            <a:ext cx="23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79645" y="1257833"/>
            <a:ext cx="19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95215" y="1645183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77645" y="1899183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6020" y="2276179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44495" y="256202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77215" y="2942191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96865" y="3260759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24831" y="41662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332865" y="47123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6997" y="2258251"/>
            <a:ext cx="2694291" cy="52099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3733" y="762793"/>
            <a:ext cx="2687556" cy="757663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3732" y="2911170"/>
            <a:ext cx="2687556" cy="477298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915790" y="47123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114040" y="47123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711254" y="47123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14040" y="452825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15790" y="452825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711254" y="41662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2690" y="6085736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89295" y="5300113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125511" y="609328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330366" y="5314011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36156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851334" cy="233312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28" y="2333127"/>
            <a:ext cx="3829007" cy="17498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399" y="0"/>
            <a:ext cx="3829007" cy="39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01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905378" cy="5474352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 t="13836"/>
          <a:stretch/>
        </p:blipFill>
        <p:spPr>
          <a:xfrm>
            <a:off x="3991220" y="206198"/>
            <a:ext cx="3905378" cy="506195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t="20390"/>
          <a:stretch/>
        </p:blipFill>
        <p:spPr>
          <a:xfrm>
            <a:off x="7982439" y="206198"/>
            <a:ext cx="3906124" cy="45123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388" y="4789348"/>
            <a:ext cx="3962225" cy="13700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86813"/>
          <a:stretch/>
        </p:blipFill>
        <p:spPr>
          <a:xfrm>
            <a:off x="1" y="5519159"/>
            <a:ext cx="3905378" cy="7746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80282"/>
          <a:stretch/>
        </p:blipFill>
        <p:spPr>
          <a:xfrm>
            <a:off x="3990474" y="5347708"/>
            <a:ext cx="3906124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56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829984" cy="43454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92" y="1"/>
            <a:ext cx="3824441" cy="578654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652" y="1"/>
            <a:ext cx="3835582" cy="31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925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660" y="4018297"/>
            <a:ext cx="4110589" cy="16619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24300" cy="24815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5284"/>
          <a:stretch/>
        </p:blipFill>
        <p:spPr>
          <a:xfrm>
            <a:off x="4112660" y="139700"/>
            <a:ext cx="3924300" cy="382013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64931"/>
          <a:stretch/>
        </p:blipFill>
        <p:spPr>
          <a:xfrm>
            <a:off x="0" y="2527301"/>
            <a:ext cx="3924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01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9371" cy="4523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8568"/>
          <a:stretch/>
        </p:blipFill>
        <p:spPr>
          <a:xfrm>
            <a:off x="4064471" y="164512"/>
            <a:ext cx="3891162" cy="359569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65354"/>
          <a:stretch/>
        </p:blipFill>
        <p:spPr>
          <a:xfrm>
            <a:off x="8120733" y="164512"/>
            <a:ext cx="3891162" cy="20335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62082"/>
          <a:stretch/>
        </p:blipFill>
        <p:spPr>
          <a:xfrm>
            <a:off x="8209" y="4536472"/>
            <a:ext cx="3891162" cy="221937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35728"/>
          <a:stretch/>
        </p:blipFill>
        <p:spPr>
          <a:xfrm>
            <a:off x="4064471" y="3760204"/>
            <a:ext cx="3891162" cy="377248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335" y="2210804"/>
            <a:ext cx="3891860" cy="528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8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23732" cy="48642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010378"/>
            <a:ext cx="4123732" cy="138981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08020" y="982346"/>
            <a:ext cx="23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79645" y="1257833"/>
            <a:ext cx="19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95215" y="1645183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77645" y="1899183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6020" y="2276179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44495" y="256202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77215" y="2942191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96865" y="3260759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24831" y="41662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332865" y="47123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6997" y="2258251"/>
            <a:ext cx="2694291" cy="52099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3733" y="762793"/>
            <a:ext cx="2687556" cy="757663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3732" y="2911170"/>
            <a:ext cx="2687556" cy="477298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915790" y="47123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114040" y="47123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711254" y="47123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14040" y="452825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15790" y="452825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711254" y="41662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2690" y="6085736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89295" y="5300113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125511" y="609328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330366" y="5314011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71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28703"/>
          <a:stretch/>
        </p:blipFill>
        <p:spPr>
          <a:xfrm>
            <a:off x="0" y="1"/>
            <a:ext cx="4340833" cy="32461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" y="3720475"/>
            <a:ext cx="1767840" cy="18478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750" y="238125"/>
            <a:ext cx="4346202" cy="46291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6750" y="4920647"/>
            <a:ext cx="4346202" cy="90290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9713" y="1266911"/>
            <a:ext cx="28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86388" y="1643148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219713" y="1455029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19713" y="1831266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42163" y="2999069"/>
            <a:ext cx="36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print"/>
          <a:srcRect t="90604"/>
          <a:stretch/>
        </p:blipFill>
        <p:spPr>
          <a:xfrm>
            <a:off x="-5369" y="3318465"/>
            <a:ext cx="4340833" cy="42778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33400" y="3318465"/>
            <a:ext cx="1219200" cy="12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78396" y="3474413"/>
            <a:ext cx="36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37236" y="479753"/>
            <a:ext cx="36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795161" y="479753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860622" y="841861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712238" y="841861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25242" y="986641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05656" y="1006557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86731" y="1207611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6067" y="3979342"/>
            <a:ext cx="2079397" cy="14137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フリーフォーム 21"/>
          <p:cNvSpPr/>
          <p:nvPr/>
        </p:nvSpPr>
        <p:spPr>
          <a:xfrm>
            <a:off x="4335780" y="4648200"/>
            <a:ext cx="2377440" cy="312420"/>
          </a:xfrm>
          <a:custGeom>
            <a:avLst/>
            <a:gdLst>
              <a:gd name="connsiteX0" fmla="*/ 0 w 2377440"/>
              <a:gd name="connsiteY0" fmla="*/ 0 h 91440"/>
              <a:gd name="connsiteX1" fmla="*/ 2377440 w 2377440"/>
              <a:gd name="connsiteY1" fmla="*/ 0 h 91440"/>
              <a:gd name="connsiteX2" fmla="*/ 2377440 w 2377440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7440" h="91440">
                <a:moveTo>
                  <a:pt x="0" y="0"/>
                </a:moveTo>
                <a:lnTo>
                  <a:pt x="2377440" y="0"/>
                </a:lnTo>
                <a:lnTo>
                  <a:pt x="2377440" y="9144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329731" y="3485977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637478" y="3421725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533677" y="5067594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675269" y="5075214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34278" y="5075214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1379220" y="1554480"/>
            <a:ext cx="4968240" cy="3528060"/>
          </a:xfrm>
          <a:custGeom>
            <a:avLst/>
            <a:gdLst>
              <a:gd name="connsiteX0" fmla="*/ 4968240 w 4968240"/>
              <a:gd name="connsiteY0" fmla="*/ 3528060 h 3528060"/>
              <a:gd name="connsiteX1" fmla="*/ 4968240 w 4968240"/>
              <a:gd name="connsiteY1" fmla="*/ 3032760 h 3528060"/>
              <a:gd name="connsiteX2" fmla="*/ 3017520 w 4968240"/>
              <a:gd name="connsiteY2" fmla="*/ 3032760 h 3528060"/>
              <a:gd name="connsiteX3" fmla="*/ 3017520 w 4968240"/>
              <a:gd name="connsiteY3" fmla="*/ 53340 h 3528060"/>
              <a:gd name="connsiteX4" fmla="*/ 0 w 4968240"/>
              <a:gd name="connsiteY4" fmla="*/ 53340 h 3528060"/>
              <a:gd name="connsiteX5" fmla="*/ 0 w 4968240"/>
              <a:gd name="connsiteY5" fmla="*/ 0 h 35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8240" h="3528060">
                <a:moveTo>
                  <a:pt x="4968240" y="3528060"/>
                </a:moveTo>
                <a:lnTo>
                  <a:pt x="4968240" y="3032760"/>
                </a:lnTo>
                <a:lnTo>
                  <a:pt x="3017520" y="3032760"/>
                </a:lnTo>
                <a:lnTo>
                  <a:pt x="3017520" y="53340"/>
                </a:lnTo>
                <a:lnTo>
                  <a:pt x="0" y="53340"/>
                </a:lnTo>
                <a:lnTo>
                  <a:pt x="0" y="0"/>
                </a:lnTo>
              </a:path>
            </a:pathLst>
          </a:cu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6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28703"/>
          <a:stretch/>
        </p:blipFill>
        <p:spPr>
          <a:xfrm>
            <a:off x="0" y="1"/>
            <a:ext cx="4340833" cy="32461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" y="3720475"/>
            <a:ext cx="1767840" cy="18478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750" y="238125"/>
            <a:ext cx="4346202" cy="46291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6750" y="4920647"/>
            <a:ext cx="4346202" cy="90290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9713" y="1266911"/>
            <a:ext cx="28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86388" y="1643148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219713" y="1455029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19713" y="1831266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42163" y="2999069"/>
            <a:ext cx="36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print"/>
          <a:srcRect t="90604"/>
          <a:stretch/>
        </p:blipFill>
        <p:spPr>
          <a:xfrm>
            <a:off x="-5369" y="3318465"/>
            <a:ext cx="4340833" cy="42778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33400" y="3318465"/>
            <a:ext cx="1219200" cy="12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78396" y="3474413"/>
            <a:ext cx="36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37236" y="479753"/>
            <a:ext cx="36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795161" y="479753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845254" y="841861"/>
            <a:ext cx="27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712238" y="84186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25242" y="986641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05656" y="1006557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86731" y="1207611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6067" y="3979342"/>
            <a:ext cx="2079397" cy="14137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フリーフォーム 21"/>
          <p:cNvSpPr/>
          <p:nvPr/>
        </p:nvSpPr>
        <p:spPr>
          <a:xfrm>
            <a:off x="4335780" y="4648200"/>
            <a:ext cx="2377440" cy="312420"/>
          </a:xfrm>
          <a:custGeom>
            <a:avLst/>
            <a:gdLst>
              <a:gd name="connsiteX0" fmla="*/ 0 w 2377440"/>
              <a:gd name="connsiteY0" fmla="*/ 0 h 91440"/>
              <a:gd name="connsiteX1" fmla="*/ 2377440 w 2377440"/>
              <a:gd name="connsiteY1" fmla="*/ 0 h 91440"/>
              <a:gd name="connsiteX2" fmla="*/ 2377440 w 2377440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7440" h="91440">
                <a:moveTo>
                  <a:pt x="0" y="0"/>
                </a:moveTo>
                <a:lnTo>
                  <a:pt x="2377440" y="0"/>
                </a:lnTo>
                <a:lnTo>
                  <a:pt x="2377440" y="9144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329731" y="3478293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637478" y="3421725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533677" y="5067594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675269" y="5075214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34278" y="5075214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1379220" y="1554480"/>
            <a:ext cx="4968240" cy="3528060"/>
          </a:xfrm>
          <a:custGeom>
            <a:avLst/>
            <a:gdLst>
              <a:gd name="connsiteX0" fmla="*/ 4968240 w 4968240"/>
              <a:gd name="connsiteY0" fmla="*/ 3528060 h 3528060"/>
              <a:gd name="connsiteX1" fmla="*/ 4968240 w 4968240"/>
              <a:gd name="connsiteY1" fmla="*/ 3032760 h 3528060"/>
              <a:gd name="connsiteX2" fmla="*/ 3017520 w 4968240"/>
              <a:gd name="connsiteY2" fmla="*/ 3032760 h 3528060"/>
              <a:gd name="connsiteX3" fmla="*/ 3017520 w 4968240"/>
              <a:gd name="connsiteY3" fmla="*/ 53340 h 3528060"/>
              <a:gd name="connsiteX4" fmla="*/ 0 w 4968240"/>
              <a:gd name="connsiteY4" fmla="*/ 53340 h 3528060"/>
              <a:gd name="connsiteX5" fmla="*/ 0 w 4968240"/>
              <a:gd name="connsiteY5" fmla="*/ 0 h 35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8240" h="3528060">
                <a:moveTo>
                  <a:pt x="4968240" y="3528060"/>
                </a:moveTo>
                <a:lnTo>
                  <a:pt x="4968240" y="3032760"/>
                </a:lnTo>
                <a:lnTo>
                  <a:pt x="3017520" y="3032760"/>
                </a:lnTo>
                <a:lnTo>
                  <a:pt x="3017520" y="53340"/>
                </a:lnTo>
                <a:lnTo>
                  <a:pt x="0" y="53340"/>
                </a:lnTo>
                <a:lnTo>
                  <a:pt x="0" y="0"/>
                </a:lnTo>
              </a:path>
            </a:pathLst>
          </a:cu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346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81450" cy="45880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7344"/>
          <a:stretch/>
        </p:blipFill>
        <p:spPr>
          <a:xfrm>
            <a:off x="0" y="4654601"/>
            <a:ext cx="3981450" cy="18795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3826"/>
          <a:stretch/>
        </p:blipFill>
        <p:spPr>
          <a:xfrm>
            <a:off x="4067175" y="152400"/>
            <a:ext cx="3981450" cy="38087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175" y="4008788"/>
            <a:ext cx="3981450" cy="208185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98208" y="607780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7279" y="958949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329" y="784964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4254" y="1115317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80467" y="145654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642442" y="1456541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48892" y="1793091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66838" y="3494891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8803" y="3622373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434403" y="371173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76850" y="495353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22800" y="82731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78753" y="694964"/>
            <a:ext cx="331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14750" y="82731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83050" y="200543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094000" y="2742031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22800" y="2532481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558850" y="2609781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247300" y="273726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608053" y="273726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767653" y="2865467"/>
            <a:ext cx="331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107100" y="4015138"/>
            <a:ext cx="331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548503" y="446904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872103" y="486909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605403" y="487056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444650" y="5137006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213275" y="5791056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81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81450" cy="45880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7344"/>
          <a:stretch/>
        </p:blipFill>
        <p:spPr>
          <a:xfrm>
            <a:off x="0" y="4654601"/>
            <a:ext cx="3981450" cy="18795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3826"/>
          <a:stretch/>
        </p:blipFill>
        <p:spPr>
          <a:xfrm>
            <a:off x="4067175" y="152400"/>
            <a:ext cx="3981450" cy="38087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175" y="4008788"/>
            <a:ext cx="3981450" cy="208185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98208" y="607780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7279" y="958949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329" y="784964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4254" y="1115317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80467" y="145654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642442" y="1456541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48892" y="1793091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66838" y="3494891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8803" y="3622373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434403" y="371173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76850" y="495353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22800" y="82731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78753" y="694964"/>
            <a:ext cx="331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14750" y="82731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83050" y="200543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094000" y="2742031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22800" y="2532481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558850" y="2609781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247300" y="273726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608053" y="273726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767653" y="2865467"/>
            <a:ext cx="331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107100" y="4015138"/>
            <a:ext cx="331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548503" y="446904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872103" y="486909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605403" y="487056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444650" y="5137006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213275" y="5791056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81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285"/>
            <a:ext cx="4233088" cy="46401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3088" y="0"/>
            <a:ext cx="4233088" cy="529876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242713" y="174834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50730" y="230665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163029" y="243507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795066" y="2434572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975066" y="327327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65866" y="834372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35386" y="1008657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63389" y="1118660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17863" y="1304311"/>
            <a:ext cx="14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17863" y="1385837"/>
            <a:ext cx="14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45863" y="1608965"/>
            <a:ext cx="288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49100" y="1706314"/>
            <a:ext cx="18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43386" y="1931764"/>
            <a:ext cx="18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76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285"/>
            <a:ext cx="4233088" cy="46401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3088" y="0"/>
            <a:ext cx="4233088" cy="529876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242713" y="174834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50730" y="230665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163029" y="243507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795066" y="2434572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975066" y="327327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65866" y="834372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35386" y="1008657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63389" y="1118660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17863" y="1304311"/>
            <a:ext cx="14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17863" y="1385837"/>
            <a:ext cx="14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45863" y="1608965"/>
            <a:ext cx="288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49100" y="1706314"/>
            <a:ext cx="18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43386" y="1931764"/>
            <a:ext cx="18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76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10025" cy="6577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10460"/>
          <a:stretch/>
        </p:blipFill>
        <p:spPr>
          <a:xfrm>
            <a:off x="0" y="714879"/>
            <a:ext cx="4011222" cy="538112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19708" y="258583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8783" y="271919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81318" y="3781227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94692" y="3781227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46967" y="4976614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71668" y="4181278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91025" y="5433813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2742" y="0"/>
            <a:ext cx="4010025" cy="657729"/>
          </a:xfrm>
          <a:prstGeom prst="rect">
            <a:avLst/>
          </a:prstGeom>
        </p:spPr>
      </p:pic>
      <p:pic>
        <p:nvPicPr>
          <p:cNvPr id="14" name="図 4"/>
          <p:cNvPicPr>
            <a:picLocks noChangeAspect="1"/>
          </p:cNvPicPr>
          <p:nvPr/>
        </p:nvPicPr>
        <p:blipFill rotWithShape="1">
          <a:blip r:embed="rId3" cstate="print"/>
          <a:srcRect b="10460"/>
          <a:stretch/>
        </p:blipFill>
        <p:spPr>
          <a:xfrm>
            <a:off x="4422742" y="714879"/>
            <a:ext cx="4011222" cy="5381121"/>
          </a:xfrm>
          <a:prstGeom prst="rect">
            <a:avLst/>
          </a:prstGeom>
        </p:spPr>
      </p:pic>
      <p:sp>
        <p:nvSpPr>
          <p:cNvPr id="15" name="正方形/長方形 5"/>
          <p:cNvSpPr/>
          <p:nvPr/>
        </p:nvSpPr>
        <p:spPr>
          <a:xfrm>
            <a:off x="8242450" y="258583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6"/>
          <p:cNvSpPr/>
          <p:nvPr/>
        </p:nvSpPr>
        <p:spPr>
          <a:xfrm>
            <a:off x="4651525" y="271919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7"/>
          <p:cNvSpPr/>
          <p:nvPr/>
        </p:nvSpPr>
        <p:spPr>
          <a:xfrm>
            <a:off x="5904060" y="3781227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8"/>
          <p:cNvSpPr/>
          <p:nvPr/>
        </p:nvSpPr>
        <p:spPr>
          <a:xfrm>
            <a:off x="6417434" y="3781227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9"/>
          <p:cNvSpPr/>
          <p:nvPr/>
        </p:nvSpPr>
        <p:spPr>
          <a:xfrm>
            <a:off x="5569709" y="4976614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0"/>
          <p:cNvSpPr/>
          <p:nvPr/>
        </p:nvSpPr>
        <p:spPr>
          <a:xfrm>
            <a:off x="4894410" y="4181278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1"/>
          <p:cNvSpPr/>
          <p:nvPr/>
        </p:nvSpPr>
        <p:spPr>
          <a:xfrm>
            <a:off x="5913767" y="5433813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/>
          <a:srcRect t="34382"/>
          <a:stretch/>
        </p:blipFill>
        <p:spPr>
          <a:xfrm>
            <a:off x="68525" y="241549"/>
            <a:ext cx="4154586" cy="33958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25" y="3680684"/>
            <a:ext cx="4154586" cy="114960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363041" y="603096"/>
            <a:ext cx="106447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/>
          <a:srcRect b="96354"/>
          <a:stretch/>
        </p:blipFill>
        <p:spPr>
          <a:xfrm>
            <a:off x="68525" y="52850"/>
            <a:ext cx="4154586" cy="18869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07938" y="743269"/>
            <a:ext cx="416075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81907" y="3222944"/>
            <a:ext cx="16200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46003" y="3494524"/>
            <a:ext cx="16200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03515" y="4223186"/>
            <a:ext cx="8746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22190" y="4368442"/>
            <a:ext cx="8746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93728" y="4714249"/>
            <a:ext cx="8746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 cstate="print"/>
          <a:srcRect t="34382"/>
          <a:stretch/>
        </p:blipFill>
        <p:spPr>
          <a:xfrm>
            <a:off x="4360439" y="232025"/>
            <a:ext cx="4154586" cy="33958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0439" y="3671160"/>
            <a:ext cx="4154586" cy="1149606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5654955" y="593572"/>
            <a:ext cx="106447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2" cstate="print"/>
          <a:srcRect b="96354"/>
          <a:stretch/>
        </p:blipFill>
        <p:spPr>
          <a:xfrm>
            <a:off x="4360439" y="43326"/>
            <a:ext cx="4154586" cy="188699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5499852" y="733745"/>
            <a:ext cx="416075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73821" y="3213420"/>
            <a:ext cx="16200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37917" y="3485000"/>
            <a:ext cx="16200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195429" y="4213662"/>
            <a:ext cx="8746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214104" y="4358918"/>
            <a:ext cx="8746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85642" y="4704725"/>
            <a:ext cx="8746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86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3868" y="0"/>
            <a:ext cx="4011482" cy="6024311"/>
          </a:xfrm>
          <a:prstGeom prst="rect">
            <a:avLst/>
          </a:prstGeom>
        </p:spPr>
      </p:pic>
      <p:cxnSp>
        <p:nvCxnSpPr>
          <p:cNvPr id="36" name="直線矢印コネクタ 35"/>
          <p:cNvCxnSpPr/>
          <p:nvPr/>
        </p:nvCxnSpPr>
        <p:spPr>
          <a:xfrm>
            <a:off x="8392768" y="4587555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8614586" y="4328901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8494055" y="455705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39" name="円/楕円 38"/>
          <p:cNvSpPr/>
          <p:nvPr/>
        </p:nvSpPr>
        <p:spPr>
          <a:xfrm>
            <a:off x="8457074" y="457855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9069121" y="457855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699789" y="4052176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130158" y="4319556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43" name="直線矢印コネクタ 42"/>
          <p:cNvCxnSpPr/>
          <p:nvPr/>
        </p:nvCxnSpPr>
        <p:spPr>
          <a:xfrm>
            <a:off x="9406260" y="421471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10224276" y="421471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10961363" y="4592109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11062650" y="4569224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48" name="円/楕円 47"/>
          <p:cNvSpPr/>
          <p:nvPr/>
        </p:nvSpPr>
        <p:spPr>
          <a:xfrm>
            <a:off x="11025669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11322693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11637716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11698753" y="4324110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0949677" y="4325781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ja-JP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8765748" y="3977247"/>
            <a:ext cx="0" cy="6084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8913423" y="4137971"/>
            <a:ext cx="0" cy="44769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/>
          <p:cNvSpPr txBox="1"/>
          <p:nvPr/>
        </p:nvSpPr>
        <p:spPr>
          <a:xfrm>
            <a:off x="11455241" y="4068306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kumimoji="1" lang="en-US" altLang="ja-JP" sz="900" i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ja-JP" altLang="en-US" sz="9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0935870" y="3811328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 </a:t>
            </a:r>
            <a:r>
              <a:rPr kumimoji="1" lang="en-US" altLang="ja-JP" sz="900" i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kumimoji="1" lang="ja-JP" alt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線コネクタ 63"/>
          <p:cNvCxnSpPr/>
          <p:nvPr/>
        </p:nvCxnSpPr>
        <p:spPr>
          <a:xfrm>
            <a:off x="5283177" y="1774092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6728596" y="1732025"/>
            <a:ext cx="0" cy="45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819084" y="1928692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6647634" y="1928692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6897665" y="2089643"/>
            <a:ext cx="0" cy="9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>
            <a:off x="5372872" y="2845528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/>
          <p:cNvCxnSpPr/>
          <p:nvPr/>
        </p:nvCxnSpPr>
        <p:spPr>
          <a:xfrm>
            <a:off x="6809559" y="2810603"/>
            <a:ext cx="0" cy="342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6728596" y="2963806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6897665" y="2963806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6533334" y="4892676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6608264" y="4615059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>
            <a:off x="6608264" y="4794086"/>
            <a:ext cx="0" cy="45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>
            <a:off x="6690496" y="5046739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/>
          <p:nvPr/>
        </p:nvCxnSpPr>
        <p:spPr>
          <a:xfrm>
            <a:off x="6690496" y="4732386"/>
            <a:ext cx="0" cy="342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6786540" y="5259326"/>
            <a:ext cx="0" cy="9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6786540" y="5077219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6862740" y="5317789"/>
            <a:ext cx="0" cy="36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5169670" y="4957231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5259365" y="5049932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>
            <a:off x="8398297" y="2372354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/>
          <p:nvPr/>
        </p:nvCxnSpPr>
        <p:spPr>
          <a:xfrm>
            <a:off x="8620115" y="2113700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/>
          <p:cNvSpPr txBox="1"/>
          <p:nvPr/>
        </p:nvSpPr>
        <p:spPr>
          <a:xfrm>
            <a:off x="8491964" y="2349469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89" name="円/楕円 88"/>
          <p:cNvSpPr/>
          <p:nvPr/>
        </p:nvSpPr>
        <p:spPr>
          <a:xfrm>
            <a:off x="8462603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9074650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705318" y="1836975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9135687" y="2104355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93" name="直線矢印コネクタ 92"/>
          <p:cNvCxnSpPr/>
          <p:nvPr/>
        </p:nvCxnSpPr>
        <p:spPr>
          <a:xfrm>
            <a:off x="9411789" y="1999509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>
            <a:off x="10229805" y="1999509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>
            <a:off x="10966892" y="2376908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1188710" y="2247408"/>
            <a:ext cx="0" cy="130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/>
          <p:cNvSpPr txBox="1"/>
          <p:nvPr/>
        </p:nvSpPr>
        <p:spPr>
          <a:xfrm>
            <a:off x="11060559" y="2354023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98" name="円/楕円 97"/>
          <p:cNvSpPr/>
          <p:nvPr/>
        </p:nvSpPr>
        <p:spPr>
          <a:xfrm>
            <a:off x="11031198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11328222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11485734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11643245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1704282" y="2108909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10623925" y="2032412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r>
              <a:rPr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線矢印コネクタ 109"/>
          <p:cNvCxnSpPr/>
          <p:nvPr/>
        </p:nvCxnSpPr>
        <p:spPr>
          <a:xfrm>
            <a:off x="8392768" y="3431499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/>
          <p:nvPr/>
        </p:nvCxnSpPr>
        <p:spPr>
          <a:xfrm>
            <a:off x="8614586" y="3172845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/>
          <p:cNvSpPr txBox="1"/>
          <p:nvPr/>
        </p:nvSpPr>
        <p:spPr>
          <a:xfrm>
            <a:off x="8494055" y="339860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113" name="円/楕円 112"/>
          <p:cNvSpPr/>
          <p:nvPr/>
        </p:nvSpPr>
        <p:spPr>
          <a:xfrm>
            <a:off x="8457074" y="342249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069121" y="342249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9699789" y="2896120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9130158" y="3163500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117" name="直線矢印コネクタ 116"/>
          <p:cNvCxnSpPr/>
          <p:nvPr/>
        </p:nvCxnSpPr>
        <p:spPr>
          <a:xfrm>
            <a:off x="9406260" y="305865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10224276" y="3058654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/>
          <p:nvPr/>
        </p:nvCxnSpPr>
        <p:spPr>
          <a:xfrm>
            <a:off x="10961363" y="3436053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/>
          <p:cNvCxnSpPr/>
          <p:nvPr/>
        </p:nvCxnSpPr>
        <p:spPr>
          <a:xfrm>
            <a:off x="11340693" y="3260832"/>
            <a:ext cx="0" cy="18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/>
          <p:cNvSpPr txBox="1"/>
          <p:nvPr/>
        </p:nvSpPr>
        <p:spPr>
          <a:xfrm>
            <a:off x="11062650" y="339860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122" name="円/楕円 121"/>
          <p:cNvSpPr/>
          <p:nvPr/>
        </p:nvSpPr>
        <p:spPr>
          <a:xfrm>
            <a:off x="11025669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11480205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11637716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698753" y="3168054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0737606" y="3132203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ja-JP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コネクタ 127"/>
          <p:cNvCxnSpPr/>
          <p:nvPr/>
        </p:nvCxnSpPr>
        <p:spPr>
          <a:xfrm>
            <a:off x="8765748" y="2828875"/>
            <a:ext cx="0" cy="6084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>
            <a:off x="11340693" y="3036950"/>
            <a:ext cx="0" cy="23019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テキスト ボックス 131"/>
          <p:cNvSpPr txBox="1"/>
          <p:nvPr/>
        </p:nvSpPr>
        <p:spPr>
          <a:xfrm>
            <a:off x="11299963" y="2874802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 </a:t>
            </a:r>
            <a:r>
              <a:rPr kumimoji="1" lang="en-US" altLang="ja-JP" sz="900" i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ja-JP" altLang="en-US" sz="9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円/楕円 133"/>
          <p:cNvSpPr/>
          <p:nvPr/>
        </p:nvSpPr>
        <p:spPr>
          <a:xfrm>
            <a:off x="11183181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/>
          <p:cNvCxnSpPr/>
          <p:nvPr/>
        </p:nvCxnSpPr>
        <p:spPr>
          <a:xfrm>
            <a:off x="11490585" y="3853291"/>
            <a:ext cx="0" cy="187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/>
          <p:nvPr/>
        </p:nvCxnSpPr>
        <p:spPr>
          <a:xfrm>
            <a:off x="11490585" y="4017131"/>
            <a:ext cx="0" cy="4500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/>
          <p:cNvCxnSpPr/>
          <p:nvPr/>
        </p:nvCxnSpPr>
        <p:spPr>
          <a:xfrm>
            <a:off x="11490585" y="4458510"/>
            <a:ext cx="0" cy="130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円/楕円 137"/>
          <p:cNvSpPr/>
          <p:nvPr/>
        </p:nvSpPr>
        <p:spPr>
          <a:xfrm>
            <a:off x="11178069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0628441" y="1877014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11283270" y="2723336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10866599" y="3656968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11455241" y="3831216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1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10880885" y="4097650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2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10632933" y="2899675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1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788122" y="2217933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n=0</a:t>
            </a:r>
            <a:endParaRPr kumimoji="1" lang="ja-JP" altLang="en-US" sz="1050" dirty="0"/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9783532" y="3298804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n=1</a:t>
            </a:r>
            <a:endParaRPr kumimoji="1" lang="ja-JP" altLang="en-US" sz="1050" dirty="0"/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9783532" y="4470304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n=2</a:t>
            </a:r>
            <a:endParaRPr kumimoji="1" lang="ja-JP" altLang="en-US" sz="1050" dirty="0"/>
          </a:p>
        </p:txBody>
      </p:sp>
      <p:pic>
        <p:nvPicPr>
          <p:cNvPr id="149" name="図 148"/>
          <p:cNvPicPr>
            <a:picLocks noChangeAspect="1"/>
          </p:cNvPicPr>
          <p:nvPr/>
        </p:nvPicPr>
        <p:blipFill rotWithShape="1">
          <a:blip r:embed="rId3" cstate="print"/>
          <a:srcRect t="-1" b="70083"/>
          <a:stretch/>
        </p:blipFill>
        <p:spPr>
          <a:xfrm>
            <a:off x="8116508" y="13383"/>
            <a:ext cx="4011992" cy="1701117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 rotWithShape="1">
          <a:blip r:embed="rId3" cstate="print"/>
          <a:srcRect t="30735" b="37598"/>
          <a:stretch/>
        </p:blipFill>
        <p:spPr>
          <a:xfrm>
            <a:off x="8116508" y="4780743"/>
            <a:ext cx="4011992" cy="1800596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 rotWithShape="1">
          <a:blip r:embed="rId4" cstate="print"/>
          <a:srcRect t="90320"/>
          <a:stretch/>
        </p:blipFill>
        <p:spPr>
          <a:xfrm>
            <a:off x="0" y="0"/>
            <a:ext cx="4011222" cy="581758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640862"/>
            <a:ext cx="4005379" cy="5871283"/>
          </a:xfrm>
          <a:prstGeom prst="rect">
            <a:avLst/>
          </a:prstGeom>
        </p:spPr>
      </p:pic>
      <p:cxnSp>
        <p:nvCxnSpPr>
          <p:cNvPr id="153" name="直線コネクタ 152"/>
          <p:cNvCxnSpPr/>
          <p:nvPr/>
        </p:nvCxnSpPr>
        <p:spPr>
          <a:xfrm>
            <a:off x="1316036" y="5704692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/>
          <p:cNvCxnSpPr/>
          <p:nvPr/>
        </p:nvCxnSpPr>
        <p:spPr>
          <a:xfrm>
            <a:off x="1405731" y="5797393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/>
          <p:cNvSpPr/>
          <p:nvPr/>
        </p:nvSpPr>
        <p:spPr>
          <a:xfrm>
            <a:off x="8755913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8913425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8913425" y="342283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H="1">
            <a:off x="4014204" y="13383"/>
            <a:ext cx="0" cy="676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8082406" y="-9434"/>
            <a:ext cx="0" cy="676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/>
          <p:cNvSpPr/>
          <p:nvPr/>
        </p:nvSpPr>
        <p:spPr>
          <a:xfrm>
            <a:off x="2010309" y="21003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2940869" y="290879"/>
            <a:ext cx="657934" cy="189181"/>
          </a:xfrm>
          <a:prstGeom prst="wedgeRectCallout">
            <a:avLst>
              <a:gd name="adj1" fmla="val -163374"/>
              <a:gd name="adj2" fmla="val -144017"/>
            </a:avLst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>
                <a:solidFill>
                  <a:schemeClr val="tx1"/>
                </a:solidFill>
              </a:rPr>
              <a:t>時</a:t>
            </a:r>
            <a:r>
              <a:rPr kumimoji="1" lang="ja-JP" altLang="en-US" sz="900" dirty="0" smtClean="0">
                <a:solidFill>
                  <a:schemeClr val="tx1"/>
                </a:solidFill>
              </a:rPr>
              <a:t>不変性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1650320" y="487744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222328" y="655045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3387405" y="2536319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2716429" y="3499003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309187" y="3503348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1436497" y="4458042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6849564" y="272609"/>
            <a:ext cx="54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040879" y="1586400"/>
            <a:ext cx="54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4261286" y="2621556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742184" y="4259742"/>
            <a:ext cx="54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048221" y="4260488"/>
            <a:ext cx="54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5495486" y="4260488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8954477" y="688865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6215179" y="5789709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6588290" y="578970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7" name="直線コネクタ 166"/>
          <p:cNvCxnSpPr/>
          <p:nvPr/>
        </p:nvCxnSpPr>
        <p:spPr>
          <a:xfrm>
            <a:off x="6977040" y="3114339"/>
            <a:ext cx="0" cy="36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正方形/長方形 167"/>
          <p:cNvSpPr/>
          <p:nvPr/>
        </p:nvSpPr>
        <p:spPr>
          <a:xfrm>
            <a:off x="5340881" y="3705390"/>
            <a:ext cx="180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7186580" y="2810603"/>
            <a:ext cx="162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7186580" y="1833454"/>
            <a:ext cx="162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7115106" y="487744"/>
            <a:ext cx="162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283704" y="2483446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7179955" y="2476652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545595" y="1447952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4704345" y="1581302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6089272" y="1455644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5511800" y="541636"/>
            <a:ext cx="2559364" cy="3163589"/>
          </a:xfrm>
          <a:custGeom>
            <a:avLst/>
            <a:gdLst>
              <a:gd name="connsiteX0" fmla="*/ 0 w 1778000"/>
              <a:gd name="connsiteY0" fmla="*/ 869950 h 869950"/>
              <a:gd name="connsiteX1" fmla="*/ 1778000 w 1778000"/>
              <a:gd name="connsiteY1" fmla="*/ 869950 h 869950"/>
              <a:gd name="connsiteX2" fmla="*/ 1778000 w 1778000"/>
              <a:gd name="connsiteY2" fmla="*/ 0 h 8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869950">
                <a:moveTo>
                  <a:pt x="0" y="869950"/>
                </a:moveTo>
                <a:lnTo>
                  <a:pt x="1778000" y="869950"/>
                </a:lnTo>
                <a:lnTo>
                  <a:pt x="1778000" y="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endCxn id="171" idx="3"/>
          </p:cNvCxnSpPr>
          <p:nvPr/>
        </p:nvCxnSpPr>
        <p:spPr>
          <a:xfrm flipH="1">
            <a:off x="7277106" y="541636"/>
            <a:ext cx="792000" cy="1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7348580" y="1891243"/>
            <a:ext cx="72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/>
          <p:cNvCxnSpPr/>
          <p:nvPr/>
        </p:nvCxnSpPr>
        <p:spPr>
          <a:xfrm flipH="1">
            <a:off x="7348580" y="2854695"/>
            <a:ext cx="72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正方形/長方形 177"/>
          <p:cNvSpPr/>
          <p:nvPr/>
        </p:nvSpPr>
        <p:spPr>
          <a:xfrm>
            <a:off x="10716725" y="193047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11372454" y="278002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10731926" y="2951453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1554156" y="3884072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10963489" y="4151060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10957782" y="3713052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9599392" y="5181174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0521870" y="5183855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1724153" y="5320704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9429995" y="5447436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8508425" y="5447436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0716725" y="5447436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8925121" y="5579915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10142750" y="597600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9430459" y="6450525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10663021" y="6324635"/>
            <a:ext cx="43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61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3868" y="0"/>
            <a:ext cx="4011482" cy="6024311"/>
          </a:xfrm>
          <a:prstGeom prst="rect">
            <a:avLst/>
          </a:prstGeom>
        </p:spPr>
      </p:pic>
      <p:cxnSp>
        <p:nvCxnSpPr>
          <p:cNvPr id="36" name="直線矢印コネクタ 35"/>
          <p:cNvCxnSpPr/>
          <p:nvPr/>
        </p:nvCxnSpPr>
        <p:spPr>
          <a:xfrm>
            <a:off x="8392768" y="4587555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8614586" y="4328901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8494055" y="455705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39" name="円/楕円 38"/>
          <p:cNvSpPr/>
          <p:nvPr/>
        </p:nvSpPr>
        <p:spPr>
          <a:xfrm>
            <a:off x="8457074" y="457855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9069121" y="457855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699789" y="4052176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130158" y="4319556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43" name="直線矢印コネクタ 42"/>
          <p:cNvCxnSpPr/>
          <p:nvPr/>
        </p:nvCxnSpPr>
        <p:spPr>
          <a:xfrm>
            <a:off x="9406260" y="421471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10224276" y="421471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10961363" y="4592109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11062650" y="4569224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48" name="円/楕円 47"/>
          <p:cNvSpPr/>
          <p:nvPr/>
        </p:nvSpPr>
        <p:spPr>
          <a:xfrm>
            <a:off x="11025669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11322693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11637716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11698753" y="4324110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0949677" y="4325781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ja-JP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8765748" y="3977247"/>
            <a:ext cx="0" cy="6084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8913423" y="4137971"/>
            <a:ext cx="0" cy="44769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/>
          <p:cNvSpPr txBox="1"/>
          <p:nvPr/>
        </p:nvSpPr>
        <p:spPr>
          <a:xfrm>
            <a:off x="11455241" y="4068306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kumimoji="1" lang="en-US" altLang="ja-JP" sz="900" i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ja-JP" altLang="en-US" sz="9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0935870" y="3811328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 </a:t>
            </a:r>
            <a:r>
              <a:rPr kumimoji="1" lang="en-US" altLang="ja-JP" sz="900" i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kumimoji="1" lang="ja-JP" alt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線コネクタ 63"/>
          <p:cNvCxnSpPr/>
          <p:nvPr/>
        </p:nvCxnSpPr>
        <p:spPr>
          <a:xfrm>
            <a:off x="5283177" y="1774092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6728596" y="1732025"/>
            <a:ext cx="0" cy="45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819084" y="1928692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6647634" y="1928692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6897665" y="2089643"/>
            <a:ext cx="0" cy="9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>
            <a:off x="5372872" y="2845528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/>
          <p:cNvCxnSpPr/>
          <p:nvPr/>
        </p:nvCxnSpPr>
        <p:spPr>
          <a:xfrm>
            <a:off x="6809559" y="2810603"/>
            <a:ext cx="0" cy="342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6728596" y="2963806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6897665" y="2963806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6533334" y="4892676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6608264" y="4615059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>
            <a:off x="6608264" y="4794086"/>
            <a:ext cx="0" cy="45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>
            <a:off x="6690496" y="5046739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/>
          <p:nvPr/>
        </p:nvCxnSpPr>
        <p:spPr>
          <a:xfrm>
            <a:off x="6690496" y="4732386"/>
            <a:ext cx="0" cy="342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6786540" y="5259326"/>
            <a:ext cx="0" cy="9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6786540" y="5077219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6862740" y="5317789"/>
            <a:ext cx="0" cy="36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5169670" y="4957231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5259365" y="5049932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>
            <a:off x="8398297" y="2372354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/>
          <p:nvPr/>
        </p:nvCxnSpPr>
        <p:spPr>
          <a:xfrm>
            <a:off x="8620115" y="2113700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/>
          <p:cNvSpPr txBox="1"/>
          <p:nvPr/>
        </p:nvSpPr>
        <p:spPr>
          <a:xfrm>
            <a:off x="8491964" y="2349469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89" name="円/楕円 88"/>
          <p:cNvSpPr/>
          <p:nvPr/>
        </p:nvSpPr>
        <p:spPr>
          <a:xfrm>
            <a:off x="8462603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9074650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705318" y="1836975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9135687" y="2104355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93" name="直線矢印コネクタ 92"/>
          <p:cNvCxnSpPr/>
          <p:nvPr/>
        </p:nvCxnSpPr>
        <p:spPr>
          <a:xfrm>
            <a:off x="9411789" y="1999509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>
            <a:off x="10229805" y="1999509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>
            <a:off x="10966892" y="2376908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1188710" y="2247408"/>
            <a:ext cx="0" cy="130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/>
          <p:cNvSpPr txBox="1"/>
          <p:nvPr/>
        </p:nvSpPr>
        <p:spPr>
          <a:xfrm>
            <a:off x="11060559" y="2354023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98" name="円/楕円 97"/>
          <p:cNvSpPr/>
          <p:nvPr/>
        </p:nvSpPr>
        <p:spPr>
          <a:xfrm>
            <a:off x="11031198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11328222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11485734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11643245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1704282" y="2108909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10623925" y="2032412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r>
              <a:rPr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線矢印コネクタ 109"/>
          <p:cNvCxnSpPr/>
          <p:nvPr/>
        </p:nvCxnSpPr>
        <p:spPr>
          <a:xfrm>
            <a:off x="8392768" y="3431499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/>
          <p:nvPr/>
        </p:nvCxnSpPr>
        <p:spPr>
          <a:xfrm>
            <a:off x="8614586" y="3172845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/>
          <p:cNvSpPr txBox="1"/>
          <p:nvPr/>
        </p:nvSpPr>
        <p:spPr>
          <a:xfrm>
            <a:off x="8494055" y="339860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113" name="円/楕円 112"/>
          <p:cNvSpPr/>
          <p:nvPr/>
        </p:nvSpPr>
        <p:spPr>
          <a:xfrm>
            <a:off x="8457074" y="342249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069121" y="342249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9699789" y="2896120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9130158" y="3163500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117" name="直線矢印コネクタ 116"/>
          <p:cNvCxnSpPr/>
          <p:nvPr/>
        </p:nvCxnSpPr>
        <p:spPr>
          <a:xfrm>
            <a:off x="9406260" y="305865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10224276" y="3058654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/>
          <p:nvPr/>
        </p:nvCxnSpPr>
        <p:spPr>
          <a:xfrm>
            <a:off x="10961363" y="3436053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/>
          <p:cNvCxnSpPr/>
          <p:nvPr/>
        </p:nvCxnSpPr>
        <p:spPr>
          <a:xfrm>
            <a:off x="11340693" y="3260832"/>
            <a:ext cx="0" cy="18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/>
          <p:cNvSpPr txBox="1"/>
          <p:nvPr/>
        </p:nvSpPr>
        <p:spPr>
          <a:xfrm>
            <a:off x="11062650" y="339860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122" name="円/楕円 121"/>
          <p:cNvSpPr/>
          <p:nvPr/>
        </p:nvSpPr>
        <p:spPr>
          <a:xfrm>
            <a:off x="11025669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11480205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11637716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698753" y="3168054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0737606" y="3132203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ja-JP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コネクタ 127"/>
          <p:cNvCxnSpPr/>
          <p:nvPr/>
        </p:nvCxnSpPr>
        <p:spPr>
          <a:xfrm>
            <a:off x="8765748" y="2828875"/>
            <a:ext cx="0" cy="6084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>
            <a:off x="11340693" y="3036950"/>
            <a:ext cx="0" cy="23019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テキスト ボックス 131"/>
          <p:cNvSpPr txBox="1"/>
          <p:nvPr/>
        </p:nvSpPr>
        <p:spPr>
          <a:xfrm>
            <a:off x="11299963" y="2874802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 </a:t>
            </a:r>
            <a:r>
              <a:rPr kumimoji="1" lang="en-US" altLang="ja-JP" sz="900" i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ja-JP" altLang="en-US" sz="9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円/楕円 133"/>
          <p:cNvSpPr/>
          <p:nvPr/>
        </p:nvSpPr>
        <p:spPr>
          <a:xfrm>
            <a:off x="11183181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/>
          <p:cNvCxnSpPr/>
          <p:nvPr/>
        </p:nvCxnSpPr>
        <p:spPr>
          <a:xfrm>
            <a:off x="11490585" y="3853291"/>
            <a:ext cx="0" cy="187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/>
          <p:nvPr/>
        </p:nvCxnSpPr>
        <p:spPr>
          <a:xfrm>
            <a:off x="11490585" y="4017131"/>
            <a:ext cx="0" cy="4500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/>
          <p:cNvCxnSpPr/>
          <p:nvPr/>
        </p:nvCxnSpPr>
        <p:spPr>
          <a:xfrm>
            <a:off x="11490585" y="4458510"/>
            <a:ext cx="0" cy="130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円/楕円 137"/>
          <p:cNvSpPr/>
          <p:nvPr/>
        </p:nvSpPr>
        <p:spPr>
          <a:xfrm>
            <a:off x="11178069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0628441" y="1877014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11283270" y="2723336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10866599" y="3656968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11455241" y="3831216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1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10880885" y="4097650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2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10632933" y="2899675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1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788122" y="2217933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n=0</a:t>
            </a:r>
            <a:endParaRPr kumimoji="1" lang="ja-JP" altLang="en-US" sz="1050" dirty="0"/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9783532" y="3298804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n=1</a:t>
            </a:r>
            <a:endParaRPr kumimoji="1" lang="ja-JP" altLang="en-US" sz="1050" dirty="0"/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9783532" y="4470304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n=2</a:t>
            </a:r>
            <a:endParaRPr kumimoji="1" lang="ja-JP" altLang="en-US" sz="1050" dirty="0"/>
          </a:p>
        </p:txBody>
      </p:sp>
      <p:pic>
        <p:nvPicPr>
          <p:cNvPr id="149" name="図 148"/>
          <p:cNvPicPr>
            <a:picLocks noChangeAspect="1"/>
          </p:cNvPicPr>
          <p:nvPr/>
        </p:nvPicPr>
        <p:blipFill rotWithShape="1">
          <a:blip r:embed="rId3" cstate="print"/>
          <a:srcRect t="-1" b="70083"/>
          <a:stretch/>
        </p:blipFill>
        <p:spPr>
          <a:xfrm>
            <a:off x="8116508" y="13383"/>
            <a:ext cx="4011992" cy="1701117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 rotWithShape="1">
          <a:blip r:embed="rId3" cstate="print"/>
          <a:srcRect t="30735" b="37598"/>
          <a:stretch/>
        </p:blipFill>
        <p:spPr>
          <a:xfrm>
            <a:off x="8116508" y="4780743"/>
            <a:ext cx="4011992" cy="1800596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 rotWithShape="1">
          <a:blip r:embed="rId4" cstate="print"/>
          <a:srcRect t="90320"/>
          <a:stretch/>
        </p:blipFill>
        <p:spPr>
          <a:xfrm>
            <a:off x="0" y="0"/>
            <a:ext cx="4011222" cy="581758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640862"/>
            <a:ext cx="4005379" cy="5871283"/>
          </a:xfrm>
          <a:prstGeom prst="rect">
            <a:avLst/>
          </a:prstGeom>
        </p:spPr>
      </p:pic>
      <p:cxnSp>
        <p:nvCxnSpPr>
          <p:cNvPr id="153" name="直線コネクタ 152"/>
          <p:cNvCxnSpPr/>
          <p:nvPr/>
        </p:nvCxnSpPr>
        <p:spPr>
          <a:xfrm>
            <a:off x="1316036" y="5704692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/>
          <p:cNvCxnSpPr/>
          <p:nvPr/>
        </p:nvCxnSpPr>
        <p:spPr>
          <a:xfrm>
            <a:off x="1405731" y="5797393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/>
          <p:cNvSpPr/>
          <p:nvPr/>
        </p:nvSpPr>
        <p:spPr>
          <a:xfrm>
            <a:off x="8755913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8913425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8913425" y="342283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H="1">
            <a:off x="4014204" y="13383"/>
            <a:ext cx="0" cy="676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8082406" y="-9434"/>
            <a:ext cx="0" cy="676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/>
          <p:cNvSpPr/>
          <p:nvPr/>
        </p:nvSpPr>
        <p:spPr>
          <a:xfrm>
            <a:off x="2010309" y="21003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2940869" y="290879"/>
            <a:ext cx="657934" cy="189181"/>
          </a:xfrm>
          <a:prstGeom prst="wedgeRectCallout">
            <a:avLst>
              <a:gd name="adj1" fmla="val -163374"/>
              <a:gd name="adj2" fmla="val -144017"/>
            </a:avLst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>
                <a:solidFill>
                  <a:schemeClr val="tx1"/>
                </a:solidFill>
              </a:rPr>
              <a:t>時</a:t>
            </a:r>
            <a:r>
              <a:rPr kumimoji="1" lang="ja-JP" altLang="en-US" sz="900" dirty="0" smtClean="0">
                <a:solidFill>
                  <a:schemeClr val="tx1"/>
                </a:solidFill>
              </a:rPr>
              <a:t>不変性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1650320" y="487744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222328" y="655045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3387405" y="2536319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2716429" y="3499003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309187" y="3503348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1436497" y="4458042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6849564" y="272609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040879" y="1586400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4261286" y="2621556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742184" y="4259742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048221" y="4260488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5495486" y="4260488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8954477" y="688865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6215179" y="5789709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6588290" y="578970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7" name="直線コネクタ 166"/>
          <p:cNvCxnSpPr/>
          <p:nvPr/>
        </p:nvCxnSpPr>
        <p:spPr>
          <a:xfrm>
            <a:off x="6977040" y="3114339"/>
            <a:ext cx="0" cy="36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正方形/長方形 167"/>
          <p:cNvSpPr/>
          <p:nvPr/>
        </p:nvSpPr>
        <p:spPr>
          <a:xfrm>
            <a:off x="5340881" y="3705390"/>
            <a:ext cx="180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7186580" y="281060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7186580" y="18334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7115106" y="48774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283704" y="2483446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7179955" y="2476652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545595" y="1447952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4704345" y="1581302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6089272" y="1455644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5511800" y="541636"/>
            <a:ext cx="2559364" cy="3163589"/>
          </a:xfrm>
          <a:custGeom>
            <a:avLst/>
            <a:gdLst>
              <a:gd name="connsiteX0" fmla="*/ 0 w 1778000"/>
              <a:gd name="connsiteY0" fmla="*/ 869950 h 869950"/>
              <a:gd name="connsiteX1" fmla="*/ 1778000 w 1778000"/>
              <a:gd name="connsiteY1" fmla="*/ 869950 h 869950"/>
              <a:gd name="connsiteX2" fmla="*/ 1778000 w 1778000"/>
              <a:gd name="connsiteY2" fmla="*/ 0 h 8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869950">
                <a:moveTo>
                  <a:pt x="0" y="869950"/>
                </a:moveTo>
                <a:lnTo>
                  <a:pt x="1778000" y="869950"/>
                </a:lnTo>
                <a:lnTo>
                  <a:pt x="1778000" y="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endCxn id="171" idx="3"/>
          </p:cNvCxnSpPr>
          <p:nvPr/>
        </p:nvCxnSpPr>
        <p:spPr>
          <a:xfrm flipH="1">
            <a:off x="7277106" y="541636"/>
            <a:ext cx="792000" cy="1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7348580" y="1891243"/>
            <a:ext cx="72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/>
          <p:cNvCxnSpPr/>
          <p:nvPr/>
        </p:nvCxnSpPr>
        <p:spPr>
          <a:xfrm flipH="1">
            <a:off x="7348580" y="2854695"/>
            <a:ext cx="72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正方形/長方形 177"/>
          <p:cNvSpPr/>
          <p:nvPr/>
        </p:nvSpPr>
        <p:spPr>
          <a:xfrm>
            <a:off x="10716725" y="193047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11372454" y="278002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10731926" y="2951453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1554156" y="3884072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10963489" y="4151060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10957782" y="3713052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9599392" y="5181174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0521870" y="5183855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1724153" y="5320704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9429995" y="5447436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8508425" y="5447436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0716725" y="5447436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8925121" y="5579915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10142750" y="597600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9430459" y="6450525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10663021" y="6324635"/>
            <a:ext cx="43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611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t="63227"/>
          <a:stretch/>
        </p:blipFill>
        <p:spPr>
          <a:xfrm>
            <a:off x="0" y="373380"/>
            <a:ext cx="4011992" cy="20909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557985"/>
            <a:ext cx="4011992" cy="238876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75260" y="0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たたみこみ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90254" y="890264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840594" y="1025984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544" y="1819734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086630" y="2564335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97996" y="2570685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15042" y="2564335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533230" y="2696602"/>
            <a:ext cx="43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42296" y="4443935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3"/>
          <p:cNvPicPr>
            <a:picLocks noChangeAspect="1"/>
          </p:cNvPicPr>
          <p:nvPr/>
        </p:nvPicPr>
        <p:blipFill rotWithShape="1">
          <a:blip r:embed="rId2" cstate="print"/>
          <a:srcRect t="63227"/>
          <a:stretch/>
        </p:blipFill>
        <p:spPr>
          <a:xfrm>
            <a:off x="4139938" y="384378"/>
            <a:ext cx="4011992" cy="2090933"/>
          </a:xfrm>
          <a:prstGeom prst="rect">
            <a:avLst/>
          </a:prstGeom>
        </p:spPr>
      </p:pic>
      <p:pic>
        <p:nvPicPr>
          <p:cNvPr id="14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38" y="2568983"/>
            <a:ext cx="4011992" cy="2388766"/>
          </a:xfrm>
          <a:prstGeom prst="rect">
            <a:avLst/>
          </a:prstGeom>
        </p:spPr>
      </p:pic>
      <p:sp>
        <p:nvSpPr>
          <p:cNvPr id="15" name="正方形/長方形 5"/>
          <p:cNvSpPr/>
          <p:nvPr/>
        </p:nvSpPr>
        <p:spPr>
          <a:xfrm>
            <a:off x="5530192" y="901262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6"/>
          <p:cNvSpPr/>
          <p:nvPr/>
        </p:nvSpPr>
        <p:spPr>
          <a:xfrm>
            <a:off x="6980532" y="1036982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7"/>
          <p:cNvSpPr/>
          <p:nvPr/>
        </p:nvSpPr>
        <p:spPr>
          <a:xfrm>
            <a:off x="5183482" y="1830732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8"/>
          <p:cNvSpPr/>
          <p:nvPr/>
        </p:nvSpPr>
        <p:spPr>
          <a:xfrm>
            <a:off x="5226568" y="2575333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9"/>
          <p:cNvSpPr/>
          <p:nvPr/>
        </p:nvSpPr>
        <p:spPr>
          <a:xfrm>
            <a:off x="6037934" y="2581683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16"/>
          <p:cNvSpPr/>
          <p:nvPr/>
        </p:nvSpPr>
        <p:spPr>
          <a:xfrm>
            <a:off x="7954980" y="2575333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/>
        </p:nvSpPr>
        <p:spPr>
          <a:xfrm>
            <a:off x="5673168" y="2707600"/>
            <a:ext cx="43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8"/>
          <p:cNvSpPr/>
          <p:nvPr/>
        </p:nvSpPr>
        <p:spPr>
          <a:xfrm>
            <a:off x="4882234" y="445493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893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37930" cy="31227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31452"/>
          <a:stretch/>
        </p:blipFill>
        <p:spPr>
          <a:xfrm>
            <a:off x="47980" y="3122729"/>
            <a:ext cx="3641969" cy="360781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/>
          <a:srcRect t="70180"/>
          <a:stretch/>
        </p:blipFill>
        <p:spPr>
          <a:xfrm>
            <a:off x="3903181" y="228599"/>
            <a:ext cx="3641969" cy="156946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5710" y="1813308"/>
            <a:ext cx="3679440" cy="486512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97896" y="2380185"/>
            <a:ext cx="28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097896" y="2653235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322026" y="2653235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269917" y="2926285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02901" y="2926285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28901" y="3500098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15726" y="3998854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62913" y="4383029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40788" y="4383029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07538" y="4579879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21"/>
          <a:stretch/>
        </p:blipFill>
        <p:spPr>
          <a:xfrm>
            <a:off x="2166788" y="2901637"/>
            <a:ext cx="952213" cy="262898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4" name="直線矢印コネクタ 3"/>
          <p:cNvCxnSpPr>
            <a:stCxn id="19" idx="2"/>
          </p:cNvCxnSpPr>
          <p:nvPr/>
        </p:nvCxnSpPr>
        <p:spPr>
          <a:xfrm>
            <a:off x="2642895" y="3164535"/>
            <a:ext cx="144755" cy="335563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189846" y="755083"/>
            <a:ext cx="43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64172" y="3985535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6350" y="812800"/>
            <a:ext cx="971550" cy="3181350"/>
          </a:xfrm>
          <a:custGeom>
            <a:avLst/>
            <a:gdLst>
              <a:gd name="connsiteX0" fmla="*/ 190500 w 971550"/>
              <a:gd name="connsiteY0" fmla="*/ 0 h 3194050"/>
              <a:gd name="connsiteX1" fmla="*/ 0 w 971550"/>
              <a:gd name="connsiteY1" fmla="*/ 0 h 3194050"/>
              <a:gd name="connsiteX2" fmla="*/ 0 w 971550"/>
              <a:gd name="connsiteY2" fmla="*/ 3136900 h 3194050"/>
              <a:gd name="connsiteX3" fmla="*/ 971550 w 971550"/>
              <a:gd name="connsiteY3" fmla="*/ 3136900 h 3194050"/>
              <a:gd name="connsiteX4" fmla="*/ 971550 w 971550"/>
              <a:gd name="connsiteY4" fmla="*/ 319405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550" h="3194050">
                <a:moveTo>
                  <a:pt x="190500" y="0"/>
                </a:moveTo>
                <a:lnTo>
                  <a:pt x="0" y="0"/>
                </a:lnTo>
                <a:lnTo>
                  <a:pt x="0" y="3136900"/>
                </a:lnTo>
                <a:lnTo>
                  <a:pt x="971550" y="3136900"/>
                </a:lnTo>
                <a:lnTo>
                  <a:pt x="971550" y="31940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30461" y="523519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1106" y="5353593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140285" y="1265075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523945" y="179806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657545" y="1805204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971745" y="1928444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499782" y="193118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22590" y="155691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384763" y="155691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>
            <a:stCxn id="20" idx="2"/>
          </p:cNvCxnSpPr>
          <p:nvPr/>
        </p:nvCxnSpPr>
        <p:spPr>
          <a:xfrm>
            <a:off x="405846" y="863083"/>
            <a:ext cx="699834" cy="122909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1086391" y="160825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39768" y="5340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四角形吹き出し 38"/>
          <p:cNvSpPr/>
          <p:nvPr/>
        </p:nvSpPr>
        <p:spPr>
          <a:xfrm>
            <a:off x="1222238" y="3829293"/>
            <a:ext cx="1725974" cy="220484"/>
          </a:xfrm>
          <a:prstGeom prst="wedgeRectCallout">
            <a:avLst>
              <a:gd name="adj1" fmla="val -57138"/>
              <a:gd name="adj2" fmla="val 31778"/>
            </a:avLst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00" dirty="0" smtClean="0">
                <a:solidFill>
                  <a:schemeClr val="tx1"/>
                </a:solidFill>
              </a:rPr>
              <a:t>ある特定の周波数</a:t>
            </a:r>
            <a:r>
              <a:rPr lang="en-US" altLang="ja-JP" sz="700" dirty="0" smtClean="0">
                <a:solidFill>
                  <a:schemeClr val="tx1"/>
                </a:solidFill>
              </a:rPr>
              <a:t>ω</a:t>
            </a:r>
            <a:r>
              <a:rPr lang="ja-JP" altLang="en-US" sz="700" dirty="0" smtClean="0">
                <a:solidFill>
                  <a:schemeClr val="tx1"/>
                </a:solidFill>
              </a:rPr>
              <a:t>に関する式。</a:t>
            </a:r>
            <a:endParaRPr lang="en-US" altLang="ja-JP" sz="7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これが任意の</a:t>
            </a:r>
            <a:r>
              <a:rPr kumimoji="1" lang="en-US" altLang="ja-JP" sz="700" dirty="0" smtClean="0">
                <a:solidFill>
                  <a:schemeClr val="tx1"/>
                </a:solidFill>
              </a:rPr>
              <a:t>ω</a:t>
            </a:r>
            <a:r>
              <a:rPr kumimoji="1" lang="ja-JP" altLang="en-US" sz="700" dirty="0" smtClean="0">
                <a:solidFill>
                  <a:schemeClr val="tx1"/>
                </a:solidFill>
              </a:rPr>
              <a:t>について成立。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フリーフォーム 40"/>
          <p:cNvSpPr/>
          <p:nvPr/>
        </p:nvSpPr>
        <p:spPr>
          <a:xfrm>
            <a:off x="2948212" y="642054"/>
            <a:ext cx="1082040" cy="3307080"/>
          </a:xfrm>
          <a:custGeom>
            <a:avLst/>
            <a:gdLst>
              <a:gd name="connsiteX0" fmla="*/ 0 w 1082040"/>
              <a:gd name="connsiteY0" fmla="*/ 3307080 h 3307080"/>
              <a:gd name="connsiteX1" fmla="*/ 845820 w 1082040"/>
              <a:gd name="connsiteY1" fmla="*/ 3307080 h 3307080"/>
              <a:gd name="connsiteX2" fmla="*/ 845820 w 1082040"/>
              <a:gd name="connsiteY2" fmla="*/ 0 h 3307080"/>
              <a:gd name="connsiteX3" fmla="*/ 1082040 w 1082040"/>
              <a:gd name="connsiteY3" fmla="*/ 0 h 33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040" h="3307080">
                <a:moveTo>
                  <a:pt x="0" y="3307080"/>
                </a:moveTo>
                <a:lnTo>
                  <a:pt x="845820" y="3307080"/>
                </a:lnTo>
                <a:lnTo>
                  <a:pt x="845820" y="0"/>
                </a:lnTo>
                <a:lnTo>
                  <a:pt x="108204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6" cstate="print"/>
          <a:srcRect l="12399" t="51552" r="17383" b="43123"/>
          <a:stretch/>
        </p:blipFill>
        <p:spPr>
          <a:xfrm>
            <a:off x="1197164" y="4127083"/>
            <a:ext cx="2453747" cy="21954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43" name="正方形/長方形 42"/>
          <p:cNvSpPr/>
          <p:nvPr/>
        </p:nvSpPr>
        <p:spPr>
          <a:xfrm>
            <a:off x="1864382" y="4172163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8760" y="398655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684382" y="4172163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213496" y="4098355"/>
            <a:ext cx="66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>
                <a:solidFill>
                  <a:srgbClr val="FF0000"/>
                </a:solidFill>
              </a:rPr>
              <a:t>ω</a:t>
            </a:r>
            <a:r>
              <a:rPr lang="ja-JP" altLang="en-US" sz="600" dirty="0" smtClean="0">
                <a:solidFill>
                  <a:srgbClr val="FF0000"/>
                </a:solidFill>
              </a:rPr>
              <a:t>について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重ね合わせ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277745" y="838783"/>
            <a:ext cx="930775" cy="2154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ja-JP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11934" y="3976156"/>
            <a:ext cx="700095" cy="14243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endCxn id="19" idx="1"/>
          </p:cNvCxnSpPr>
          <p:nvPr/>
        </p:nvCxnSpPr>
        <p:spPr>
          <a:xfrm flipV="1">
            <a:off x="1041726" y="3033086"/>
            <a:ext cx="1125062" cy="9365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1697403" y="2691720"/>
            <a:ext cx="1420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離散時間フーリエ変換すると</a:t>
            </a:r>
            <a:endParaRPr kumimoji="1" lang="ja-JP" altLang="en-US" sz="800" dirty="0">
              <a:solidFill>
                <a:srgbClr val="7030A0"/>
              </a:solidFill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3017520" y="947508"/>
            <a:ext cx="3260225" cy="1856651"/>
          </a:xfrm>
          <a:custGeom>
            <a:avLst/>
            <a:gdLst>
              <a:gd name="connsiteX0" fmla="*/ 0 w 3307080"/>
              <a:gd name="connsiteY0" fmla="*/ 1866900 h 1866900"/>
              <a:gd name="connsiteX1" fmla="*/ 723900 w 3307080"/>
              <a:gd name="connsiteY1" fmla="*/ 1866900 h 1866900"/>
              <a:gd name="connsiteX2" fmla="*/ 723900 w 3307080"/>
              <a:gd name="connsiteY2" fmla="*/ 0 h 1866900"/>
              <a:gd name="connsiteX3" fmla="*/ 3307080 w 3307080"/>
              <a:gd name="connsiteY3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7080" h="1866900">
                <a:moveTo>
                  <a:pt x="0" y="1866900"/>
                </a:moveTo>
                <a:lnTo>
                  <a:pt x="723900" y="1866900"/>
                </a:lnTo>
                <a:lnTo>
                  <a:pt x="723900" y="0"/>
                </a:lnTo>
                <a:lnTo>
                  <a:pt x="3307080" y="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/>
          <p:cNvCxnSpPr/>
          <p:nvPr/>
        </p:nvCxnSpPr>
        <p:spPr>
          <a:xfrm>
            <a:off x="4168140" y="870703"/>
            <a:ext cx="7467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V="1">
            <a:off x="4400550" y="866259"/>
            <a:ext cx="0" cy="828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/>
          <p:cNvSpPr/>
          <p:nvPr/>
        </p:nvSpPr>
        <p:spPr>
          <a:xfrm>
            <a:off x="6120768" y="2233898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203047" y="6569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740524" y="6569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606445" y="2529677"/>
            <a:ext cx="45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30438" y="3431387"/>
            <a:ext cx="1687647" cy="42068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0" name="直線矢印コネクタ 69"/>
          <p:cNvCxnSpPr/>
          <p:nvPr/>
        </p:nvCxnSpPr>
        <p:spPr>
          <a:xfrm flipV="1">
            <a:off x="6810545" y="2770867"/>
            <a:ext cx="0" cy="650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5530438" y="2763247"/>
            <a:ext cx="19524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4087366" y="2883584"/>
            <a:ext cx="61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正方形/長方形 82"/>
          <p:cNvSpPr/>
          <p:nvPr/>
        </p:nvSpPr>
        <p:spPr>
          <a:xfrm>
            <a:off x="6738545" y="369403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687067" y="3083554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353225" y="4045942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712687" y="4236854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504893" y="3871150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774858" y="2730162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325820" y="869173"/>
            <a:ext cx="257860" cy="16545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658128" y="869173"/>
            <a:ext cx="216000" cy="16545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443065" y="441216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6203673" y="440378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6426164" y="440378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4474223" y="451813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131035" y="452743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377234" y="452743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176722" y="4647582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889571" y="872434"/>
            <a:ext cx="216000" cy="16545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522413" y="464758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105571" y="4647582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723195" y="5127688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4883150" y="5648388"/>
            <a:ext cx="23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044600" y="5869368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4560995" y="5869368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4751398" y="6066009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529242" y="6066008"/>
            <a:ext cx="176473" cy="13159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286590" y="6262859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511317" y="6262859"/>
            <a:ext cx="216000" cy="13159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152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37930" cy="31227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31452"/>
          <a:stretch/>
        </p:blipFill>
        <p:spPr>
          <a:xfrm>
            <a:off x="47980" y="3122729"/>
            <a:ext cx="3641969" cy="360781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/>
          <a:srcRect t="70180"/>
          <a:stretch/>
        </p:blipFill>
        <p:spPr>
          <a:xfrm>
            <a:off x="3903181" y="228599"/>
            <a:ext cx="3641969" cy="156946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5710" y="1813308"/>
            <a:ext cx="3679440" cy="486512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97896" y="2380185"/>
            <a:ext cx="28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097896" y="2653235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322026" y="265323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269917" y="2926285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02901" y="292628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28901" y="3500098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15726" y="3998854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62913" y="4383029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40788" y="4383029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07538" y="4579879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21"/>
          <a:stretch/>
        </p:blipFill>
        <p:spPr>
          <a:xfrm>
            <a:off x="2166788" y="2901637"/>
            <a:ext cx="952213" cy="262898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4" name="直線矢印コネクタ 3"/>
          <p:cNvCxnSpPr>
            <a:stCxn id="19" idx="2"/>
          </p:cNvCxnSpPr>
          <p:nvPr/>
        </p:nvCxnSpPr>
        <p:spPr>
          <a:xfrm>
            <a:off x="2642895" y="3164535"/>
            <a:ext cx="144755" cy="335563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189846" y="755083"/>
            <a:ext cx="43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64172" y="3985535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6350" y="812800"/>
            <a:ext cx="971550" cy="3181350"/>
          </a:xfrm>
          <a:custGeom>
            <a:avLst/>
            <a:gdLst>
              <a:gd name="connsiteX0" fmla="*/ 190500 w 971550"/>
              <a:gd name="connsiteY0" fmla="*/ 0 h 3194050"/>
              <a:gd name="connsiteX1" fmla="*/ 0 w 971550"/>
              <a:gd name="connsiteY1" fmla="*/ 0 h 3194050"/>
              <a:gd name="connsiteX2" fmla="*/ 0 w 971550"/>
              <a:gd name="connsiteY2" fmla="*/ 3136900 h 3194050"/>
              <a:gd name="connsiteX3" fmla="*/ 971550 w 971550"/>
              <a:gd name="connsiteY3" fmla="*/ 3136900 h 3194050"/>
              <a:gd name="connsiteX4" fmla="*/ 971550 w 971550"/>
              <a:gd name="connsiteY4" fmla="*/ 319405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550" h="3194050">
                <a:moveTo>
                  <a:pt x="190500" y="0"/>
                </a:moveTo>
                <a:lnTo>
                  <a:pt x="0" y="0"/>
                </a:lnTo>
                <a:lnTo>
                  <a:pt x="0" y="3136900"/>
                </a:lnTo>
                <a:lnTo>
                  <a:pt x="971550" y="3136900"/>
                </a:lnTo>
                <a:lnTo>
                  <a:pt x="971550" y="31940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30461" y="523519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1106" y="5353593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140285" y="1265075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523945" y="179806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657545" y="1805204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971745" y="1928444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499782" y="193118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22590" y="155691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384763" y="155691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>
            <a:stCxn id="20" idx="2"/>
          </p:cNvCxnSpPr>
          <p:nvPr/>
        </p:nvCxnSpPr>
        <p:spPr>
          <a:xfrm>
            <a:off x="405846" y="863083"/>
            <a:ext cx="699834" cy="122909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1086391" y="160825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39768" y="5340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四角形吹き出し 38"/>
          <p:cNvSpPr/>
          <p:nvPr/>
        </p:nvSpPr>
        <p:spPr>
          <a:xfrm>
            <a:off x="1222238" y="3829293"/>
            <a:ext cx="1725974" cy="220484"/>
          </a:xfrm>
          <a:prstGeom prst="wedgeRectCallout">
            <a:avLst>
              <a:gd name="adj1" fmla="val -57138"/>
              <a:gd name="adj2" fmla="val 31778"/>
            </a:avLst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00" dirty="0" smtClean="0">
                <a:solidFill>
                  <a:schemeClr val="tx1"/>
                </a:solidFill>
              </a:rPr>
              <a:t>ある特定の周波数</a:t>
            </a:r>
            <a:r>
              <a:rPr lang="en-US" altLang="ja-JP" sz="700" dirty="0" smtClean="0">
                <a:solidFill>
                  <a:schemeClr val="tx1"/>
                </a:solidFill>
              </a:rPr>
              <a:t>ω</a:t>
            </a:r>
            <a:r>
              <a:rPr lang="ja-JP" altLang="en-US" sz="700" dirty="0" smtClean="0">
                <a:solidFill>
                  <a:schemeClr val="tx1"/>
                </a:solidFill>
              </a:rPr>
              <a:t>に関する式。</a:t>
            </a:r>
            <a:endParaRPr lang="en-US" altLang="ja-JP" sz="7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これが任意の</a:t>
            </a:r>
            <a:r>
              <a:rPr kumimoji="1" lang="en-US" altLang="ja-JP" sz="700" dirty="0" smtClean="0">
                <a:solidFill>
                  <a:schemeClr val="tx1"/>
                </a:solidFill>
              </a:rPr>
              <a:t>ω</a:t>
            </a:r>
            <a:r>
              <a:rPr kumimoji="1" lang="ja-JP" altLang="en-US" sz="700" dirty="0" smtClean="0">
                <a:solidFill>
                  <a:schemeClr val="tx1"/>
                </a:solidFill>
              </a:rPr>
              <a:t>について成立。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フリーフォーム 40"/>
          <p:cNvSpPr/>
          <p:nvPr/>
        </p:nvSpPr>
        <p:spPr>
          <a:xfrm>
            <a:off x="2948212" y="642054"/>
            <a:ext cx="1082040" cy="3307080"/>
          </a:xfrm>
          <a:custGeom>
            <a:avLst/>
            <a:gdLst>
              <a:gd name="connsiteX0" fmla="*/ 0 w 1082040"/>
              <a:gd name="connsiteY0" fmla="*/ 3307080 h 3307080"/>
              <a:gd name="connsiteX1" fmla="*/ 845820 w 1082040"/>
              <a:gd name="connsiteY1" fmla="*/ 3307080 h 3307080"/>
              <a:gd name="connsiteX2" fmla="*/ 845820 w 1082040"/>
              <a:gd name="connsiteY2" fmla="*/ 0 h 3307080"/>
              <a:gd name="connsiteX3" fmla="*/ 1082040 w 1082040"/>
              <a:gd name="connsiteY3" fmla="*/ 0 h 33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040" h="3307080">
                <a:moveTo>
                  <a:pt x="0" y="3307080"/>
                </a:moveTo>
                <a:lnTo>
                  <a:pt x="845820" y="3307080"/>
                </a:lnTo>
                <a:lnTo>
                  <a:pt x="845820" y="0"/>
                </a:lnTo>
                <a:lnTo>
                  <a:pt x="108204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6" cstate="print"/>
          <a:srcRect l="12399" t="51552" r="17383" b="43123"/>
          <a:stretch/>
        </p:blipFill>
        <p:spPr>
          <a:xfrm>
            <a:off x="1197164" y="4127083"/>
            <a:ext cx="2453747" cy="21954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43" name="正方形/長方形 42"/>
          <p:cNvSpPr/>
          <p:nvPr/>
        </p:nvSpPr>
        <p:spPr>
          <a:xfrm>
            <a:off x="1864382" y="4172163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8760" y="3986550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684382" y="4172163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213496" y="4098355"/>
            <a:ext cx="66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>
                <a:solidFill>
                  <a:srgbClr val="FF0000"/>
                </a:solidFill>
              </a:rPr>
              <a:t>ω</a:t>
            </a:r>
            <a:r>
              <a:rPr lang="ja-JP" altLang="en-US" sz="600" dirty="0" smtClean="0">
                <a:solidFill>
                  <a:srgbClr val="FF0000"/>
                </a:solidFill>
              </a:rPr>
              <a:t>について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重ね合わせ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277745" y="838783"/>
            <a:ext cx="930775" cy="2154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ja-JP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11934" y="3976156"/>
            <a:ext cx="700095" cy="14243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endCxn id="19" idx="1"/>
          </p:cNvCxnSpPr>
          <p:nvPr/>
        </p:nvCxnSpPr>
        <p:spPr>
          <a:xfrm flipV="1">
            <a:off x="1041726" y="3033086"/>
            <a:ext cx="1125062" cy="9365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1697403" y="2691720"/>
            <a:ext cx="1420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離散時間フーリエ変換すると</a:t>
            </a:r>
            <a:endParaRPr kumimoji="1" lang="ja-JP" altLang="en-US" sz="800" dirty="0">
              <a:solidFill>
                <a:srgbClr val="7030A0"/>
              </a:solidFill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3017520" y="947508"/>
            <a:ext cx="3260225" cy="1856651"/>
          </a:xfrm>
          <a:custGeom>
            <a:avLst/>
            <a:gdLst>
              <a:gd name="connsiteX0" fmla="*/ 0 w 3307080"/>
              <a:gd name="connsiteY0" fmla="*/ 1866900 h 1866900"/>
              <a:gd name="connsiteX1" fmla="*/ 723900 w 3307080"/>
              <a:gd name="connsiteY1" fmla="*/ 1866900 h 1866900"/>
              <a:gd name="connsiteX2" fmla="*/ 723900 w 3307080"/>
              <a:gd name="connsiteY2" fmla="*/ 0 h 1866900"/>
              <a:gd name="connsiteX3" fmla="*/ 3307080 w 3307080"/>
              <a:gd name="connsiteY3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7080" h="1866900">
                <a:moveTo>
                  <a:pt x="0" y="1866900"/>
                </a:moveTo>
                <a:lnTo>
                  <a:pt x="723900" y="1866900"/>
                </a:lnTo>
                <a:lnTo>
                  <a:pt x="723900" y="0"/>
                </a:lnTo>
                <a:lnTo>
                  <a:pt x="3307080" y="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/>
          <p:cNvCxnSpPr/>
          <p:nvPr/>
        </p:nvCxnSpPr>
        <p:spPr>
          <a:xfrm>
            <a:off x="4168140" y="870703"/>
            <a:ext cx="7467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V="1">
            <a:off x="4400550" y="866259"/>
            <a:ext cx="0" cy="828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/>
          <p:cNvSpPr/>
          <p:nvPr/>
        </p:nvSpPr>
        <p:spPr>
          <a:xfrm>
            <a:off x="6120768" y="2233898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203047" y="6569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740524" y="6569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606445" y="2529677"/>
            <a:ext cx="45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30438" y="3431387"/>
            <a:ext cx="1687647" cy="42068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0" name="直線矢印コネクタ 69"/>
          <p:cNvCxnSpPr/>
          <p:nvPr/>
        </p:nvCxnSpPr>
        <p:spPr>
          <a:xfrm flipV="1">
            <a:off x="6810545" y="2770867"/>
            <a:ext cx="0" cy="650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5530438" y="2763247"/>
            <a:ext cx="19524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4087366" y="2883584"/>
            <a:ext cx="61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正方形/長方形 82"/>
          <p:cNvSpPr/>
          <p:nvPr/>
        </p:nvSpPr>
        <p:spPr>
          <a:xfrm>
            <a:off x="6738545" y="369403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687067" y="3083554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353225" y="4045942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712687" y="4236854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504893" y="3871150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325820" y="869173"/>
            <a:ext cx="257860" cy="16545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658128" y="869173"/>
            <a:ext cx="216000" cy="16545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443065" y="441216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6203673" y="440378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6426164" y="440378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4474223" y="4518139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131035" y="45274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377234" y="452743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176722" y="4647582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889571" y="872434"/>
            <a:ext cx="216000" cy="16545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522413" y="464758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105571" y="4647582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723195" y="5127688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4883150" y="5648388"/>
            <a:ext cx="23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044600" y="5869368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4560995" y="58693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4751398" y="6066009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529242" y="6066008"/>
            <a:ext cx="176473" cy="1315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286590" y="6262859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511317" y="6262859"/>
            <a:ext cx="216000" cy="1315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87"/>
          <p:cNvSpPr/>
          <p:nvPr/>
        </p:nvSpPr>
        <p:spPr>
          <a:xfrm>
            <a:off x="1774858" y="2730162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15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/>
          <a:srcRect b="57078"/>
          <a:stretch/>
        </p:blipFill>
        <p:spPr>
          <a:xfrm>
            <a:off x="0" y="1"/>
            <a:ext cx="4178710" cy="495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b="25308"/>
          <a:stretch/>
        </p:blipFill>
        <p:spPr>
          <a:xfrm>
            <a:off x="-1948" y="969527"/>
            <a:ext cx="4184408" cy="45496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6490"/>
          <a:stretch/>
        </p:blipFill>
        <p:spPr>
          <a:xfrm>
            <a:off x="4207285" y="0"/>
            <a:ext cx="4178710" cy="45915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b="86435"/>
          <a:stretch/>
        </p:blipFill>
        <p:spPr>
          <a:xfrm>
            <a:off x="4201562" y="4635077"/>
            <a:ext cx="4171210" cy="6227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74520"/>
          <a:stretch/>
        </p:blipFill>
        <p:spPr>
          <a:xfrm>
            <a:off x="1800" y="6665550"/>
            <a:ext cx="4178710" cy="159153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/>
          <a:srcRect t="28384" b="3684"/>
          <a:stretch/>
        </p:blipFill>
        <p:spPr>
          <a:xfrm>
            <a:off x="4211035" y="5263242"/>
            <a:ext cx="4171210" cy="31187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/>
          <a:srcRect t="82854"/>
          <a:stretch/>
        </p:blipFill>
        <p:spPr>
          <a:xfrm>
            <a:off x="7904" y="5570176"/>
            <a:ext cx="4184408" cy="10444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print"/>
          <a:srcRect t="66034"/>
          <a:stretch/>
        </p:blipFill>
        <p:spPr>
          <a:xfrm>
            <a:off x="3750" y="538843"/>
            <a:ext cx="4178710" cy="391953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95005" y="565320"/>
            <a:ext cx="68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843505" y="240492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03325" y="3103726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50945" y="3654812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77900" y="6270354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55335" y="8013429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712019" y="6946629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898195" y="7077489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57378" y="4265172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892742" y="4265172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05893" y="539221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50565" y="5577813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322378" y="5581360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018742" y="5577813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87296" y="6002959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9679" y="742255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119727" y="8021049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922267" y="47268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374345" y="224387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481716" y="1076034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76270" y="107285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925790" y="73481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8"/>
          <a:stretch/>
        </p:blipFill>
        <p:spPr>
          <a:xfrm>
            <a:off x="5982071" y="3363042"/>
            <a:ext cx="2103437" cy="22356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44"/>
          <a:stretch/>
        </p:blipFill>
        <p:spPr>
          <a:xfrm>
            <a:off x="5992167" y="4135462"/>
            <a:ext cx="2013166" cy="23771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8" name="正方形/長方形 37"/>
          <p:cNvSpPr/>
          <p:nvPr/>
        </p:nvSpPr>
        <p:spPr>
          <a:xfrm>
            <a:off x="6678520" y="4629635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834316" y="418783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163109" y="463144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899158" y="497964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717068" y="3408125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31470" y="55464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817668" y="5679463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52048" y="554582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877090" y="54069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079158" y="540698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434620" y="554506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237364" y="568581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844967" y="567946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045182" y="272585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295900" y="2838450"/>
            <a:ext cx="107950" cy="292100"/>
          </a:xfrm>
          <a:custGeom>
            <a:avLst/>
            <a:gdLst>
              <a:gd name="connsiteX0" fmla="*/ 107950 w 107950"/>
              <a:gd name="connsiteY0" fmla="*/ 0 h 292100"/>
              <a:gd name="connsiteX1" fmla="*/ 107950 w 107950"/>
              <a:gd name="connsiteY1" fmla="*/ 203200 h 292100"/>
              <a:gd name="connsiteX2" fmla="*/ 0 w 107950"/>
              <a:gd name="connsiteY2" fmla="*/ 292100 h 292100"/>
              <a:gd name="connsiteX3" fmla="*/ 0 w 107950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" h="292100">
                <a:moveTo>
                  <a:pt x="107950" y="0"/>
                </a:moveTo>
                <a:lnTo>
                  <a:pt x="107950" y="203200"/>
                </a:lnTo>
                <a:lnTo>
                  <a:pt x="0" y="292100"/>
                </a:lnTo>
                <a:lnTo>
                  <a:pt x="0" y="29210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5587810" y="2838450"/>
            <a:ext cx="0" cy="252000"/>
          </a:xfrm>
          <a:custGeom>
            <a:avLst/>
            <a:gdLst>
              <a:gd name="connsiteX0" fmla="*/ 0 w 0"/>
              <a:gd name="connsiteY0" fmla="*/ 0 h 260350"/>
              <a:gd name="connsiteX1" fmla="*/ 0 w 0"/>
              <a:gd name="connsiteY1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noFill/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5403850" y="2914650"/>
            <a:ext cx="1130300" cy="482600"/>
          </a:xfrm>
          <a:custGeom>
            <a:avLst/>
            <a:gdLst>
              <a:gd name="connsiteX0" fmla="*/ 0 w 1130300"/>
              <a:gd name="connsiteY0" fmla="*/ 0 h 482600"/>
              <a:gd name="connsiteX1" fmla="*/ 1130300 w 1130300"/>
              <a:gd name="connsiteY1" fmla="*/ 0 h 482600"/>
              <a:gd name="connsiteX2" fmla="*/ 1130300 w 11303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482600">
                <a:moveTo>
                  <a:pt x="0" y="0"/>
                </a:moveTo>
                <a:lnTo>
                  <a:pt x="1130300" y="0"/>
                </a:lnTo>
                <a:lnTo>
                  <a:pt x="1130300" y="48260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590715" y="2957405"/>
            <a:ext cx="1130300" cy="439845"/>
          </a:xfrm>
          <a:custGeom>
            <a:avLst/>
            <a:gdLst>
              <a:gd name="connsiteX0" fmla="*/ 0 w 1130300"/>
              <a:gd name="connsiteY0" fmla="*/ 0 h 482600"/>
              <a:gd name="connsiteX1" fmla="*/ 1130300 w 1130300"/>
              <a:gd name="connsiteY1" fmla="*/ 0 h 482600"/>
              <a:gd name="connsiteX2" fmla="*/ 1130300 w 11303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482600">
                <a:moveTo>
                  <a:pt x="0" y="0"/>
                </a:moveTo>
                <a:lnTo>
                  <a:pt x="1130300" y="0"/>
                </a:lnTo>
                <a:lnTo>
                  <a:pt x="1130300" y="4826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5578810" y="2949574"/>
            <a:ext cx="18000" cy="18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5393966" y="2907167"/>
            <a:ext cx="18000" cy="1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5263563" y="2725857"/>
            <a:ext cx="3173506" cy="2819210"/>
          </a:xfrm>
          <a:custGeom>
            <a:avLst/>
            <a:gdLst>
              <a:gd name="connsiteX0" fmla="*/ 1644383 w 3173506"/>
              <a:gd name="connsiteY0" fmla="*/ 2927616 h 2927616"/>
              <a:gd name="connsiteX1" fmla="*/ 3173506 w 3173506"/>
              <a:gd name="connsiteY1" fmla="*/ 2927616 h 2927616"/>
              <a:gd name="connsiteX2" fmla="*/ 3173506 w 3173506"/>
              <a:gd name="connsiteY2" fmla="*/ 0 h 2927616"/>
              <a:gd name="connsiteX3" fmla="*/ 0 w 3173506"/>
              <a:gd name="connsiteY3" fmla="*/ 0 h 292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506" h="2927616">
                <a:moveTo>
                  <a:pt x="1644383" y="2927616"/>
                </a:moveTo>
                <a:lnTo>
                  <a:pt x="3173506" y="2927616"/>
                </a:lnTo>
                <a:lnTo>
                  <a:pt x="3173506" y="0"/>
                </a:lnTo>
                <a:lnTo>
                  <a:pt x="0" y="0"/>
                </a:ln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847621" y="180138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677667" y="726974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699767" y="770154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67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/>
          <a:srcRect b="57078"/>
          <a:stretch/>
        </p:blipFill>
        <p:spPr>
          <a:xfrm>
            <a:off x="0" y="1"/>
            <a:ext cx="4178710" cy="495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b="25308"/>
          <a:stretch/>
        </p:blipFill>
        <p:spPr>
          <a:xfrm>
            <a:off x="-1948" y="969527"/>
            <a:ext cx="4184408" cy="45496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6490"/>
          <a:stretch/>
        </p:blipFill>
        <p:spPr>
          <a:xfrm>
            <a:off x="4207285" y="0"/>
            <a:ext cx="4178710" cy="45915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b="86435"/>
          <a:stretch/>
        </p:blipFill>
        <p:spPr>
          <a:xfrm>
            <a:off x="4201562" y="4635077"/>
            <a:ext cx="4171210" cy="6227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74520"/>
          <a:stretch/>
        </p:blipFill>
        <p:spPr>
          <a:xfrm>
            <a:off x="1800" y="6665550"/>
            <a:ext cx="4178710" cy="159153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/>
          <a:srcRect t="28384" b="3684"/>
          <a:stretch/>
        </p:blipFill>
        <p:spPr>
          <a:xfrm>
            <a:off x="4211035" y="5263242"/>
            <a:ext cx="4171210" cy="31187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/>
          <a:srcRect t="82854"/>
          <a:stretch/>
        </p:blipFill>
        <p:spPr>
          <a:xfrm>
            <a:off x="7904" y="5570176"/>
            <a:ext cx="4184408" cy="10444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print"/>
          <a:srcRect t="66034"/>
          <a:stretch/>
        </p:blipFill>
        <p:spPr>
          <a:xfrm>
            <a:off x="3750" y="538843"/>
            <a:ext cx="4178710" cy="391953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95005" y="565320"/>
            <a:ext cx="68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843505" y="240492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03325" y="3103726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50945" y="3654812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77900" y="6270354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55335" y="8013429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712019" y="6946629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898195" y="7077489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57378" y="426517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892742" y="426517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05893" y="539221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50565" y="5577813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322378" y="5581360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018742" y="5577813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87296" y="6002959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9679" y="742255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119727" y="802104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922267" y="47268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374345" y="224387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481716" y="1076034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76270" y="107285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925790" y="73481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8"/>
          <a:stretch/>
        </p:blipFill>
        <p:spPr>
          <a:xfrm>
            <a:off x="5982071" y="3363042"/>
            <a:ext cx="2103437" cy="22356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44"/>
          <a:stretch/>
        </p:blipFill>
        <p:spPr>
          <a:xfrm>
            <a:off x="5992167" y="4135462"/>
            <a:ext cx="2013166" cy="23771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8" name="正方形/長方形 37"/>
          <p:cNvSpPr/>
          <p:nvPr/>
        </p:nvSpPr>
        <p:spPr>
          <a:xfrm>
            <a:off x="6678520" y="4629635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834316" y="4187832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163109" y="4631448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899158" y="4979648"/>
            <a:ext cx="18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717068" y="3408125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31470" y="5546410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817668" y="5679463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52048" y="5545823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877090" y="5406981"/>
            <a:ext cx="18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079158" y="5406981"/>
            <a:ext cx="28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434620" y="5545066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237364" y="568581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844967" y="567946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045182" y="2725857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295900" y="2838450"/>
            <a:ext cx="107950" cy="292100"/>
          </a:xfrm>
          <a:custGeom>
            <a:avLst/>
            <a:gdLst>
              <a:gd name="connsiteX0" fmla="*/ 107950 w 107950"/>
              <a:gd name="connsiteY0" fmla="*/ 0 h 292100"/>
              <a:gd name="connsiteX1" fmla="*/ 107950 w 107950"/>
              <a:gd name="connsiteY1" fmla="*/ 203200 h 292100"/>
              <a:gd name="connsiteX2" fmla="*/ 0 w 107950"/>
              <a:gd name="connsiteY2" fmla="*/ 292100 h 292100"/>
              <a:gd name="connsiteX3" fmla="*/ 0 w 107950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" h="292100">
                <a:moveTo>
                  <a:pt x="107950" y="0"/>
                </a:moveTo>
                <a:lnTo>
                  <a:pt x="107950" y="203200"/>
                </a:lnTo>
                <a:lnTo>
                  <a:pt x="0" y="292100"/>
                </a:lnTo>
                <a:lnTo>
                  <a:pt x="0" y="29210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5587810" y="2838450"/>
            <a:ext cx="0" cy="252000"/>
          </a:xfrm>
          <a:custGeom>
            <a:avLst/>
            <a:gdLst>
              <a:gd name="connsiteX0" fmla="*/ 0 w 0"/>
              <a:gd name="connsiteY0" fmla="*/ 0 h 260350"/>
              <a:gd name="connsiteX1" fmla="*/ 0 w 0"/>
              <a:gd name="connsiteY1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noFill/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5403850" y="2914650"/>
            <a:ext cx="1130300" cy="482600"/>
          </a:xfrm>
          <a:custGeom>
            <a:avLst/>
            <a:gdLst>
              <a:gd name="connsiteX0" fmla="*/ 0 w 1130300"/>
              <a:gd name="connsiteY0" fmla="*/ 0 h 482600"/>
              <a:gd name="connsiteX1" fmla="*/ 1130300 w 1130300"/>
              <a:gd name="connsiteY1" fmla="*/ 0 h 482600"/>
              <a:gd name="connsiteX2" fmla="*/ 1130300 w 11303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482600">
                <a:moveTo>
                  <a:pt x="0" y="0"/>
                </a:moveTo>
                <a:lnTo>
                  <a:pt x="1130300" y="0"/>
                </a:lnTo>
                <a:lnTo>
                  <a:pt x="1130300" y="48260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590715" y="2957405"/>
            <a:ext cx="1130300" cy="439845"/>
          </a:xfrm>
          <a:custGeom>
            <a:avLst/>
            <a:gdLst>
              <a:gd name="connsiteX0" fmla="*/ 0 w 1130300"/>
              <a:gd name="connsiteY0" fmla="*/ 0 h 482600"/>
              <a:gd name="connsiteX1" fmla="*/ 1130300 w 1130300"/>
              <a:gd name="connsiteY1" fmla="*/ 0 h 482600"/>
              <a:gd name="connsiteX2" fmla="*/ 1130300 w 11303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482600">
                <a:moveTo>
                  <a:pt x="0" y="0"/>
                </a:moveTo>
                <a:lnTo>
                  <a:pt x="1130300" y="0"/>
                </a:lnTo>
                <a:lnTo>
                  <a:pt x="1130300" y="4826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5578810" y="2949574"/>
            <a:ext cx="18000" cy="18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5393966" y="2907167"/>
            <a:ext cx="18000" cy="1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5263563" y="2725857"/>
            <a:ext cx="3173506" cy="2819210"/>
          </a:xfrm>
          <a:custGeom>
            <a:avLst/>
            <a:gdLst>
              <a:gd name="connsiteX0" fmla="*/ 1644383 w 3173506"/>
              <a:gd name="connsiteY0" fmla="*/ 2927616 h 2927616"/>
              <a:gd name="connsiteX1" fmla="*/ 3173506 w 3173506"/>
              <a:gd name="connsiteY1" fmla="*/ 2927616 h 2927616"/>
              <a:gd name="connsiteX2" fmla="*/ 3173506 w 3173506"/>
              <a:gd name="connsiteY2" fmla="*/ 0 h 2927616"/>
              <a:gd name="connsiteX3" fmla="*/ 0 w 3173506"/>
              <a:gd name="connsiteY3" fmla="*/ 0 h 292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506" h="2927616">
                <a:moveTo>
                  <a:pt x="1644383" y="2927616"/>
                </a:moveTo>
                <a:lnTo>
                  <a:pt x="3173506" y="2927616"/>
                </a:lnTo>
                <a:lnTo>
                  <a:pt x="3173506" y="0"/>
                </a:lnTo>
                <a:lnTo>
                  <a:pt x="0" y="0"/>
                </a:ln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847621" y="180138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677667" y="726974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699767" y="770154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67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94629" cy="11103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b="14853"/>
          <a:stretch/>
        </p:blipFill>
        <p:spPr>
          <a:xfrm>
            <a:off x="0" y="1222829"/>
            <a:ext cx="4190099" cy="5366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b="14854"/>
          <a:stretch/>
        </p:blipFill>
        <p:spPr>
          <a:xfrm>
            <a:off x="4369262" y="990600"/>
            <a:ext cx="4199847" cy="53267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86126" b="-1"/>
          <a:stretch/>
        </p:blipFill>
        <p:spPr>
          <a:xfrm>
            <a:off x="4369262" y="101601"/>
            <a:ext cx="4190099" cy="87448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03740" y="1982824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68090" y="652289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476090" y="456396"/>
            <a:ext cx="213322" cy="195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2751" y="259544"/>
            <a:ext cx="1382534" cy="2793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1141270" y="1349843"/>
            <a:ext cx="23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flipV="1">
            <a:off x="1363980" y="1463040"/>
            <a:ext cx="1775460" cy="53340"/>
          </a:xfrm>
          <a:custGeom>
            <a:avLst/>
            <a:gdLst>
              <a:gd name="connsiteX0" fmla="*/ 1775460 w 1775460"/>
              <a:gd name="connsiteY0" fmla="*/ 0 h 53340"/>
              <a:gd name="connsiteX1" fmla="*/ 0 w 1775460"/>
              <a:gd name="connsiteY1" fmla="*/ 0 h 53340"/>
              <a:gd name="connsiteX2" fmla="*/ 0 w 1775460"/>
              <a:gd name="connsiteY2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5460" h="53340">
                <a:moveTo>
                  <a:pt x="1775460" y="0"/>
                </a:moveTo>
                <a:lnTo>
                  <a:pt x="0" y="0"/>
                </a:lnTo>
                <a:lnTo>
                  <a:pt x="0" y="5334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01909" y="162200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20851" y="162200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11285" y="32222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66535" y="3360680"/>
            <a:ext cx="54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901909" y="3036312"/>
            <a:ext cx="466181" cy="3243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6" idx="1"/>
          </p:cNvCxnSpPr>
          <p:nvPr/>
        </p:nvCxnSpPr>
        <p:spPr>
          <a:xfrm flipH="1" flipV="1">
            <a:off x="1574800" y="3078467"/>
            <a:ext cx="2336485" cy="197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677415" y="3575400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307093" y="5241987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129" y="1324167"/>
            <a:ext cx="812456" cy="28259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27" name="正方形/長方形 26"/>
          <p:cNvSpPr/>
          <p:nvPr/>
        </p:nvSpPr>
        <p:spPr>
          <a:xfrm>
            <a:off x="2565535" y="6232395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1613647" y="407254"/>
            <a:ext cx="2612571" cy="3757492"/>
          </a:xfrm>
          <a:custGeom>
            <a:avLst/>
            <a:gdLst>
              <a:gd name="connsiteX0" fmla="*/ 0 w 2612571"/>
              <a:gd name="connsiteY0" fmla="*/ 3757492 h 3757492"/>
              <a:gd name="connsiteX1" fmla="*/ 2612571 w 2612571"/>
              <a:gd name="connsiteY1" fmla="*/ 3757492 h 3757492"/>
              <a:gd name="connsiteX2" fmla="*/ 2612571 w 2612571"/>
              <a:gd name="connsiteY2" fmla="*/ 0 h 3757492"/>
              <a:gd name="connsiteX3" fmla="*/ 2358998 w 2612571"/>
              <a:gd name="connsiteY3" fmla="*/ 0 h 375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2571" h="3757492">
                <a:moveTo>
                  <a:pt x="0" y="3757492"/>
                </a:moveTo>
                <a:lnTo>
                  <a:pt x="2612571" y="3757492"/>
                </a:lnTo>
                <a:lnTo>
                  <a:pt x="2612571" y="0"/>
                </a:lnTo>
                <a:lnTo>
                  <a:pt x="2358998" y="0"/>
                </a:ln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279747" y="6353343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43135" y="582954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543135" y="5564453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68174" y="1271862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068174" y="1532000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781508" y="204450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068671" y="191971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620549" y="1441713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729647" y="1441713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286704" y="2370201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395802" y="2370201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066229" y="3841842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802140" y="335254"/>
            <a:ext cx="180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030305" y="335254"/>
            <a:ext cx="16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665824" y="832324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041174" y="4498720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21858" y="4787666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65612" y="4931666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880708" y="543582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570538" y="543582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191542" y="5703548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054954" y="5703548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653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94629" cy="11103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b="14853"/>
          <a:stretch/>
        </p:blipFill>
        <p:spPr>
          <a:xfrm>
            <a:off x="0" y="1222829"/>
            <a:ext cx="4190099" cy="5366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b="14854"/>
          <a:stretch/>
        </p:blipFill>
        <p:spPr>
          <a:xfrm>
            <a:off x="4369262" y="990600"/>
            <a:ext cx="4199847" cy="53267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86126" b="-1"/>
          <a:stretch/>
        </p:blipFill>
        <p:spPr>
          <a:xfrm>
            <a:off x="4369262" y="101601"/>
            <a:ext cx="4190099" cy="87448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03740" y="1982824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68090" y="652289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476090" y="456396"/>
            <a:ext cx="213322" cy="195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2751" y="259544"/>
            <a:ext cx="1382534" cy="2793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1141270" y="1349843"/>
            <a:ext cx="23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flipV="1">
            <a:off x="1363980" y="1463040"/>
            <a:ext cx="1775460" cy="53340"/>
          </a:xfrm>
          <a:custGeom>
            <a:avLst/>
            <a:gdLst>
              <a:gd name="connsiteX0" fmla="*/ 1775460 w 1775460"/>
              <a:gd name="connsiteY0" fmla="*/ 0 h 53340"/>
              <a:gd name="connsiteX1" fmla="*/ 0 w 1775460"/>
              <a:gd name="connsiteY1" fmla="*/ 0 h 53340"/>
              <a:gd name="connsiteX2" fmla="*/ 0 w 1775460"/>
              <a:gd name="connsiteY2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5460" h="53340">
                <a:moveTo>
                  <a:pt x="1775460" y="0"/>
                </a:moveTo>
                <a:lnTo>
                  <a:pt x="0" y="0"/>
                </a:lnTo>
                <a:lnTo>
                  <a:pt x="0" y="5334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01909" y="1622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20851" y="1622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11285" y="32222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66535" y="3360680"/>
            <a:ext cx="54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901909" y="3036312"/>
            <a:ext cx="466181" cy="3243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6" idx="1"/>
          </p:cNvCxnSpPr>
          <p:nvPr/>
        </p:nvCxnSpPr>
        <p:spPr>
          <a:xfrm flipH="1" flipV="1">
            <a:off x="1574800" y="3078467"/>
            <a:ext cx="2336485" cy="197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677415" y="3575400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307093" y="5241987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129" y="1324167"/>
            <a:ext cx="812456" cy="28259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27" name="正方形/長方形 26"/>
          <p:cNvSpPr/>
          <p:nvPr/>
        </p:nvSpPr>
        <p:spPr>
          <a:xfrm>
            <a:off x="2565535" y="6232395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1613647" y="407254"/>
            <a:ext cx="2612571" cy="3757492"/>
          </a:xfrm>
          <a:custGeom>
            <a:avLst/>
            <a:gdLst>
              <a:gd name="connsiteX0" fmla="*/ 0 w 2612571"/>
              <a:gd name="connsiteY0" fmla="*/ 3757492 h 3757492"/>
              <a:gd name="connsiteX1" fmla="*/ 2612571 w 2612571"/>
              <a:gd name="connsiteY1" fmla="*/ 3757492 h 3757492"/>
              <a:gd name="connsiteX2" fmla="*/ 2612571 w 2612571"/>
              <a:gd name="connsiteY2" fmla="*/ 0 h 3757492"/>
              <a:gd name="connsiteX3" fmla="*/ 2358998 w 2612571"/>
              <a:gd name="connsiteY3" fmla="*/ 0 h 375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2571" h="3757492">
                <a:moveTo>
                  <a:pt x="0" y="3757492"/>
                </a:moveTo>
                <a:lnTo>
                  <a:pt x="2612571" y="3757492"/>
                </a:lnTo>
                <a:lnTo>
                  <a:pt x="2612571" y="0"/>
                </a:lnTo>
                <a:lnTo>
                  <a:pt x="2358998" y="0"/>
                </a:ln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279747" y="6353343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43135" y="582954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543135" y="5564453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68174" y="1271862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068174" y="1532000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781508" y="204450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068671" y="191971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620549" y="1441713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729647" y="1441713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286704" y="2370201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395802" y="2370201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066229" y="3841842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802140" y="335254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030305" y="335254"/>
            <a:ext cx="16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665824" y="832324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041174" y="4498720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21858" y="4787666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65612" y="4931666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880708" y="543582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570538" y="543582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191542" y="5703548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054954" y="5703548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653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l="11087" t="18111" r="21004" b="56629"/>
          <a:stretch/>
        </p:blipFill>
        <p:spPr>
          <a:xfrm>
            <a:off x="4383314" y="946958"/>
            <a:ext cx="2800350" cy="12287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354286" cy="7287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028" y="801094"/>
            <a:ext cx="4354286" cy="608877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511047" y="1768696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218682" y="2628027"/>
            <a:ext cx="10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3177" y="2761711"/>
            <a:ext cx="10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09406" y="276171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448656" y="3121580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57416" y="404106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9656" y="4041060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785036" y="4184023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 cstate="print"/>
          <a:srcRect l="11087" t="45422" r="17365" b="43456"/>
          <a:stretch/>
        </p:blipFill>
        <p:spPr>
          <a:xfrm>
            <a:off x="4415064" y="3902900"/>
            <a:ext cx="2950418" cy="541020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256027" y="196681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56027" y="425100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7" idx="2"/>
          </p:cNvCxnSpPr>
          <p:nvPr/>
        </p:nvCxnSpPr>
        <p:spPr>
          <a:xfrm>
            <a:off x="5337027" y="2092816"/>
            <a:ext cx="0" cy="2154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2595416" y="4755523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52149" y="5044309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889764" y="6041953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" cstate="print"/>
          <a:srcRect l="11087" t="58887" r="17365" b="28318"/>
          <a:stretch/>
        </p:blipFill>
        <p:spPr>
          <a:xfrm>
            <a:off x="4383314" y="5170309"/>
            <a:ext cx="2950418" cy="6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34076"/>
          <a:stretch/>
        </p:blipFill>
        <p:spPr>
          <a:xfrm>
            <a:off x="0" y="1"/>
            <a:ext cx="4124120" cy="31695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73399"/>
          <a:stretch/>
        </p:blipFill>
        <p:spPr>
          <a:xfrm>
            <a:off x="-2255" y="4198236"/>
            <a:ext cx="4126375" cy="164550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l="-449" t="46876" r="449" b="24859"/>
          <a:stretch/>
        </p:blipFill>
        <p:spPr>
          <a:xfrm>
            <a:off x="4288877" y="67962"/>
            <a:ext cx="4126375" cy="17484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8940" y="2594810"/>
            <a:ext cx="4126312" cy="29140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/>
          <a:srcRect t="79845"/>
          <a:stretch/>
        </p:blipFill>
        <p:spPr>
          <a:xfrm>
            <a:off x="-1128" y="3229231"/>
            <a:ext cx="4124120" cy="9690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1"/>
          <a:stretch/>
        </p:blipFill>
        <p:spPr>
          <a:xfrm>
            <a:off x="-3383" y="5866605"/>
            <a:ext cx="4126375" cy="111416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49580" y="5122651"/>
            <a:ext cx="17526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77138" y="5122651"/>
            <a:ext cx="5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34300" y="5122651"/>
            <a:ext cx="5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1288" y="6092369"/>
            <a:ext cx="992115" cy="2645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直線矢印コネクタ 14"/>
          <p:cNvCxnSpPr>
            <a:stCxn id="13" idx="1"/>
          </p:cNvCxnSpPr>
          <p:nvPr/>
        </p:nvCxnSpPr>
        <p:spPr>
          <a:xfrm flipH="1" flipV="1">
            <a:off x="2095371" y="6019388"/>
            <a:ext cx="255917" cy="205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5860" y="2612447"/>
            <a:ext cx="992115" cy="2645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7" name="直線矢印コネクタ 16"/>
          <p:cNvCxnSpPr>
            <a:stCxn id="16" idx="1"/>
          </p:cNvCxnSpPr>
          <p:nvPr/>
        </p:nvCxnSpPr>
        <p:spPr>
          <a:xfrm flipH="1">
            <a:off x="1791730" y="2744729"/>
            <a:ext cx="254130" cy="192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574589" y="5263978"/>
            <a:ext cx="2353962" cy="882000"/>
          </a:xfrm>
          <a:custGeom>
            <a:avLst/>
            <a:gdLst>
              <a:gd name="connsiteX0" fmla="*/ 0 w 2335427"/>
              <a:gd name="connsiteY0" fmla="*/ 0 h 846438"/>
              <a:gd name="connsiteX1" fmla="*/ 129746 w 2335427"/>
              <a:gd name="connsiteY1" fmla="*/ 111211 h 846438"/>
              <a:gd name="connsiteX2" fmla="*/ 2323070 w 2335427"/>
              <a:gd name="connsiteY2" fmla="*/ 105033 h 846438"/>
              <a:gd name="connsiteX3" fmla="*/ 2335427 w 2335427"/>
              <a:gd name="connsiteY3" fmla="*/ 846438 h 84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427" h="846438">
                <a:moveTo>
                  <a:pt x="0" y="0"/>
                </a:moveTo>
                <a:lnTo>
                  <a:pt x="129746" y="111211"/>
                </a:lnTo>
                <a:lnTo>
                  <a:pt x="2323070" y="105033"/>
                </a:lnTo>
                <a:lnTo>
                  <a:pt x="2335427" y="846438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11289" y="2063400"/>
            <a:ext cx="58686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79126" y="2063400"/>
            <a:ext cx="236924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93089" y="615074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469277" y="6150740"/>
            <a:ext cx="3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24321" y="6453159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24321" y="676034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72907" y="6767611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-86497" y="2137719"/>
            <a:ext cx="722870" cy="4701746"/>
          </a:xfrm>
          <a:custGeom>
            <a:avLst/>
            <a:gdLst>
              <a:gd name="connsiteX0" fmla="*/ 488092 w 722870"/>
              <a:gd name="connsiteY0" fmla="*/ 0 h 4701746"/>
              <a:gd name="connsiteX1" fmla="*/ 0 w 722870"/>
              <a:gd name="connsiteY1" fmla="*/ 0 h 4701746"/>
              <a:gd name="connsiteX2" fmla="*/ 0 w 722870"/>
              <a:gd name="connsiteY2" fmla="*/ 4701746 h 4701746"/>
              <a:gd name="connsiteX3" fmla="*/ 722870 w 722870"/>
              <a:gd name="connsiteY3" fmla="*/ 4701746 h 47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870" h="4701746">
                <a:moveTo>
                  <a:pt x="488092" y="0"/>
                </a:moveTo>
                <a:lnTo>
                  <a:pt x="0" y="0"/>
                </a:lnTo>
                <a:lnTo>
                  <a:pt x="0" y="4701746"/>
                </a:lnTo>
                <a:lnTo>
                  <a:pt x="722870" y="4701746"/>
                </a:ln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-86497" y="6542001"/>
            <a:ext cx="756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FF0000"/>
                </a:solidFill>
              </a:rPr>
              <a:t>一致する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736031" y="545758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76549" y="545758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714149" y="41658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419279" y="54856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432104" y="818441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720189" y="35361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60188" y="408711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97998" y="5444873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973549" y="544681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924712" y="544082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02404" y="5711028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154407" y="1428977"/>
            <a:ext cx="176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352064" y="1568920"/>
            <a:ext cx="255111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00130" y="1568920"/>
            <a:ext cx="450095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 cstate="print"/>
          <a:srcRect b="54517"/>
          <a:stretch/>
        </p:blipFill>
        <p:spPr>
          <a:xfrm>
            <a:off x="4288877" y="1851181"/>
            <a:ext cx="2173274" cy="627995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7" cstate="print"/>
          <a:srcRect t="46253"/>
          <a:stretch/>
        </p:blipFill>
        <p:spPr>
          <a:xfrm>
            <a:off x="6447149" y="1860207"/>
            <a:ext cx="1968103" cy="672034"/>
          </a:xfrm>
          <a:prstGeom prst="rect">
            <a:avLst/>
          </a:prstGeom>
        </p:spPr>
      </p:pic>
      <p:grpSp>
        <p:nvGrpSpPr>
          <p:cNvPr id="55" name="グループ化 54"/>
          <p:cNvGrpSpPr/>
          <p:nvPr/>
        </p:nvGrpSpPr>
        <p:grpSpPr>
          <a:xfrm>
            <a:off x="6886917" y="5571477"/>
            <a:ext cx="1038017" cy="844909"/>
            <a:chOff x="8686004" y="2744729"/>
            <a:chExt cx="1038017" cy="844909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9374" y="2923949"/>
              <a:ext cx="864647" cy="644693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004" y="2757088"/>
              <a:ext cx="697785" cy="166861"/>
            </a:xfrm>
            <a:prstGeom prst="rect">
              <a:avLst/>
            </a:prstGeom>
          </p:spPr>
        </p:pic>
        <p:sp>
          <p:nvSpPr>
            <p:cNvPr id="53" name="正方形/長方形 52"/>
            <p:cNvSpPr/>
            <p:nvPr/>
          </p:nvSpPr>
          <p:spPr>
            <a:xfrm>
              <a:off x="8705335" y="2744729"/>
              <a:ext cx="1018686" cy="8449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正方形/長方形 53"/>
          <p:cNvSpPr/>
          <p:nvPr/>
        </p:nvSpPr>
        <p:spPr>
          <a:xfrm>
            <a:off x="4609571" y="2648196"/>
            <a:ext cx="9144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矢印コネクタ 56"/>
          <p:cNvCxnSpPr>
            <a:stCxn id="53" idx="0"/>
          </p:cNvCxnSpPr>
          <p:nvPr/>
        </p:nvCxnSpPr>
        <p:spPr>
          <a:xfrm flipH="1" flipV="1">
            <a:off x="7366499" y="4726459"/>
            <a:ext cx="49092" cy="845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6884632" y="6467831"/>
            <a:ext cx="1012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離散信号だから</a:t>
            </a:r>
            <a:endParaRPr kumimoji="1" lang="ja-JP" altLang="en-US" sz="900" dirty="0"/>
          </a:p>
        </p:txBody>
      </p:sp>
      <p:sp>
        <p:nvSpPr>
          <p:cNvPr id="60" name="正方形/長方形 59"/>
          <p:cNvSpPr/>
          <p:nvPr/>
        </p:nvSpPr>
        <p:spPr>
          <a:xfrm>
            <a:off x="7532487" y="463699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421388" y="3393982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256527" y="325253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620755" y="292483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159751" y="292483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130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l="11087" t="18111" r="21004" b="56629"/>
          <a:stretch/>
        </p:blipFill>
        <p:spPr>
          <a:xfrm>
            <a:off x="4383314" y="946958"/>
            <a:ext cx="2800350" cy="12287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354286" cy="7287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028" y="801094"/>
            <a:ext cx="4354286" cy="608877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511047" y="1768696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218682" y="2628027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3177" y="2761711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09406" y="276171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448656" y="3121580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57416" y="404106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9656" y="4041060"/>
            <a:ext cx="36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785036" y="4184023"/>
            <a:ext cx="36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 cstate="print"/>
          <a:srcRect l="11087" t="45422" r="17365" b="43456"/>
          <a:stretch/>
        </p:blipFill>
        <p:spPr>
          <a:xfrm>
            <a:off x="4415064" y="3902900"/>
            <a:ext cx="2950418" cy="541020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256027" y="196681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56027" y="425100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7" idx="2"/>
          </p:cNvCxnSpPr>
          <p:nvPr/>
        </p:nvCxnSpPr>
        <p:spPr>
          <a:xfrm>
            <a:off x="5337027" y="2092816"/>
            <a:ext cx="0" cy="2154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2595416" y="4755523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52149" y="5044309"/>
            <a:ext cx="36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889764" y="6041953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" cstate="print"/>
          <a:srcRect l="11087" t="58887" r="17365" b="28318"/>
          <a:stretch/>
        </p:blipFill>
        <p:spPr>
          <a:xfrm>
            <a:off x="4383314" y="5170309"/>
            <a:ext cx="2950418" cy="6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4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864061" cy="40121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b="54181"/>
          <a:stretch/>
        </p:blipFill>
        <p:spPr>
          <a:xfrm>
            <a:off x="0" y="4145081"/>
            <a:ext cx="3864061" cy="2620201"/>
          </a:xfrm>
          <a:prstGeom prst="rect">
            <a:avLst/>
          </a:prstGeom>
        </p:spPr>
      </p:pic>
      <p:sp>
        <p:nvSpPr>
          <p:cNvPr id="4" name="正方形/長方形 5"/>
          <p:cNvSpPr/>
          <p:nvPr/>
        </p:nvSpPr>
        <p:spPr>
          <a:xfrm>
            <a:off x="3187197" y="2562446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5"/>
          <p:cNvSpPr/>
          <p:nvPr/>
        </p:nvSpPr>
        <p:spPr>
          <a:xfrm>
            <a:off x="3669797" y="3775296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5"/>
          <p:cNvSpPr/>
          <p:nvPr/>
        </p:nvSpPr>
        <p:spPr>
          <a:xfrm>
            <a:off x="221747" y="3908646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1193297" y="5546946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1548897" y="4213446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74397" y="6054946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1544" y="22510"/>
            <a:ext cx="3864061" cy="401213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/>
          <a:srcRect b="54181"/>
          <a:stretch/>
        </p:blipFill>
        <p:spPr>
          <a:xfrm>
            <a:off x="4071544" y="4167591"/>
            <a:ext cx="3864061" cy="2620201"/>
          </a:xfrm>
          <a:prstGeom prst="rect">
            <a:avLst/>
          </a:prstGeom>
        </p:spPr>
      </p:pic>
      <p:sp>
        <p:nvSpPr>
          <p:cNvPr id="14" name="正方形/長方形 5"/>
          <p:cNvSpPr/>
          <p:nvPr/>
        </p:nvSpPr>
        <p:spPr>
          <a:xfrm>
            <a:off x="7258741" y="2584956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7741341" y="3797806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4293291" y="3931156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264841" y="5569456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620441" y="4235956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445941" y="6077456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276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t="46845"/>
          <a:stretch/>
        </p:blipFill>
        <p:spPr>
          <a:xfrm>
            <a:off x="-1" y="236220"/>
            <a:ext cx="3864061" cy="30397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t="-1" b="34498"/>
          <a:stretch/>
        </p:blipFill>
        <p:spPr>
          <a:xfrm>
            <a:off x="-1" y="3356857"/>
            <a:ext cx="3864061" cy="337160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5807" y="2053594"/>
            <a:ext cx="3864061" cy="44557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11615" y="236220"/>
            <a:ext cx="3864061" cy="544931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 cstate="print"/>
          <a:srcRect t="65877"/>
          <a:stretch/>
        </p:blipFill>
        <p:spPr>
          <a:xfrm>
            <a:off x="4005808" y="253370"/>
            <a:ext cx="3864061" cy="1756414"/>
          </a:xfrm>
          <a:prstGeom prst="rect">
            <a:avLst/>
          </a:prstGeom>
        </p:spPr>
      </p:pic>
      <p:sp>
        <p:nvSpPr>
          <p:cNvPr id="12" name="正方形/長方形 5"/>
          <p:cNvSpPr/>
          <p:nvPr/>
        </p:nvSpPr>
        <p:spPr>
          <a:xfrm>
            <a:off x="2319787" y="3349846"/>
            <a:ext cx="32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716027" y="4075016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420502" y="3555586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Freeform 14"/>
          <p:cNvSpPr/>
          <p:nvPr/>
        </p:nvSpPr>
        <p:spPr>
          <a:xfrm>
            <a:off x="447675" y="3680460"/>
            <a:ext cx="1314450" cy="396240"/>
          </a:xfrm>
          <a:custGeom>
            <a:avLst/>
            <a:gdLst>
              <a:gd name="connsiteX0" fmla="*/ 0 w 1314450"/>
              <a:gd name="connsiteY0" fmla="*/ 0 h 381000"/>
              <a:gd name="connsiteX1" fmla="*/ 0 w 1314450"/>
              <a:gd name="connsiteY1" fmla="*/ 333375 h 381000"/>
              <a:gd name="connsiteX2" fmla="*/ 1314450 w 1314450"/>
              <a:gd name="connsiteY2" fmla="*/ 333375 h 381000"/>
              <a:gd name="connsiteX3" fmla="*/ 1314450 w 1314450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450" h="381000">
                <a:moveTo>
                  <a:pt x="0" y="0"/>
                </a:moveTo>
                <a:lnTo>
                  <a:pt x="0" y="333375"/>
                </a:lnTo>
                <a:lnTo>
                  <a:pt x="1314450" y="333375"/>
                </a:lnTo>
                <a:lnTo>
                  <a:pt x="1314450" y="38100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Freeform 15"/>
          <p:cNvSpPr/>
          <p:nvPr/>
        </p:nvSpPr>
        <p:spPr>
          <a:xfrm>
            <a:off x="2247900" y="942975"/>
            <a:ext cx="1647825" cy="3143250"/>
          </a:xfrm>
          <a:custGeom>
            <a:avLst/>
            <a:gdLst>
              <a:gd name="connsiteX0" fmla="*/ 971550 w 1647825"/>
              <a:gd name="connsiteY0" fmla="*/ 0 h 3143250"/>
              <a:gd name="connsiteX1" fmla="*/ 1647825 w 1647825"/>
              <a:gd name="connsiteY1" fmla="*/ 0 h 3143250"/>
              <a:gd name="connsiteX2" fmla="*/ 1647825 w 1647825"/>
              <a:gd name="connsiteY2" fmla="*/ 3076575 h 3143250"/>
              <a:gd name="connsiteX3" fmla="*/ 0 w 1647825"/>
              <a:gd name="connsiteY3" fmla="*/ 3076575 h 3143250"/>
              <a:gd name="connsiteX4" fmla="*/ 0 w 1647825"/>
              <a:gd name="connsiteY4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825" h="3143250">
                <a:moveTo>
                  <a:pt x="971550" y="0"/>
                </a:moveTo>
                <a:lnTo>
                  <a:pt x="1647825" y="0"/>
                </a:lnTo>
                <a:lnTo>
                  <a:pt x="1647825" y="3076575"/>
                </a:lnTo>
                <a:lnTo>
                  <a:pt x="0" y="3076575"/>
                </a:lnTo>
                <a:lnTo>
                  <a:pt x="0" y="31432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2963677" y="879061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45952" y="6444836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2039752" y="644483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4600072" y="676496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4577212" y="1347056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5263012" y="1087976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529712" y="134038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6"/>
          <p:cNvPicPr>
            <a:picLocks noChangeAspect="1"/>
          </p:cNvPicPr>
          <p:nvPr/>
        </p:nvPicPr>
        <p:blipFill rotWithShape="1">
          <a:blip r:embed="rId6" cstate="print"/>
          <a:srcRect l="11087" t="32480" r="64034" b="62037"/>
          <a:stretch/>
        </p:blipFill>
        <p:spPr>
          <a:xfrm>
            <a:off x="6448016" y="1323023"/>
            <a:ext cx="1025934" cy="2667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7251700" y="1485900"/>
            <a:ext cx="209550" cy="1651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4686300" y="1530350"/>
            <a:ext cx="3206750" cy="2590800"/>
          </a:xfrm>
          <a:custGeom>
            <a:avLst/>
            <a:gdLst>
              <a:gd name="connsiteX0" fmla="*/ 0 w 3206750"/>
              <a:gd name="connsiteY0" fmla="*/ 2508250 h 2603500"/>
              <a:gd name="connsiteX1" fmla="*/ 0 w 3206750"/>
              <a:gd name="connsiteY1" fmla="*/ 2603500 h 2603500"/>
              <a:gd name="connsiteX2" fmla="*/ 3206750 w 3206750"/>
              <a:gd name="connsiteY2" fmla="*/ 2603500 h 2603500"/>
              <a:gd name="connsiteX3" fmla="*/ 3206750 w 3206750"/>
              <a:gd name="connsiteY3" fmla="*/ 0 h 2603500"/>
              <a:gd name="connsiteX4" fmla="*/ 2800350 w 3206750"/>
              <a:gd name="connsiteY4" fmla="*/ 0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0" h="2603500">
                <a:moveTo>
                  <a:pt x="0" y="2508250"/>
                </a:moveTo>
                <a:lnTo>
                  <a:pt x="0" y="2603500"/>
                </a:lnTo>
                <a:lnTo>
                  <a:pt x="3206750" y="2603500"/>
                </a:lnTo>
                <a:lnTo>
                  <a:pt x="3206750" y="0"/>
                </a:lnTo>
                <a:lnTo>
                  <a:pt x="280035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5"/>
          <p:cNvSpPr/>
          <p:nvPr/>
        </p:nvSpPr>
        <p:spPr>
          <a:xfrm>
            <a:off x="5999612" y="367115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5"/>
          <p:cNvSpPr/>
          <p:nvPr/>
        </p:nvSpPr>
        <p:spPr>
          <a:xfrm>
            <a:off x="7606162" y="379815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5"/>
          <p:cNvSpPr/>
          <p:nvPr/>
        </p:nvSpPr>
        <p:spPr>
          <a:xfrm>
            <a:off x="7434712" y="4445856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5"/>
          <p:cNvSpPr/>
          <p:nvPr/>
        </p:nvSpPr>
        <p:spPr>
          <a:xfrm>
            <a:off x="5339212" y="496655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6"/>
          <p:cNvPicPr>
            <a:picLocks noChangeAspect="1"/>
          </p:cNvPicPr>
          <p:nvPr/>
        </p:nvPicPr>
        <p:blipFill rotWithShape="1">
          <a:blip r:embed="rId6" cstate="print"/>
          <a:srcRect l="11087" t="32480" r="64034" b="62037"/>
          <a:stretch/>
        </p:blipFill>
        <p:spPr>
          <a:xfrm>
            <a:off x="6460716" y="4821873"/>
            <a:ext cx="1025934" cy="2667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4946650" y="46482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smtClean="0"/>
              <a:t>定期的に</a:t>
            </a:r>
            <a:r>
              <a:rPr lang="en-US" altLang="ja-JP" sz="600" dirty="0" smtClean="0"/>
              <a:t>δ</a:t>
            </a:r>
            <a:r>
              <a:rPr lang="ja-JP" altLang="en-US" sz="600" smtClean="0"/>
              <a:t>関数をかけて</a:t>
            </a:r>
            <a:endParaRPr lang="en-US" altLang="ja-JP" sz="600" dirty="0" smtClean="0"/>
          </a:p>
          <a:p>
            <a:pPr algn="ctr"/>
            <a:r>
              <a:rPr lang="ja-JP" altLang="en-US" sz="600" smtClean="0"/>
              <a:t>強制的に離散化</a:t>
            </a:r>
            <a:endParaRPr kumimoji="1" lang="ja-JP" altLang="en-US" sz="600"/>
          </a:p>
        </p:txBody>
      </p:sp>
      <p:sp>
        <p:nvSpPr>
          <p:cNvPr id="37" name="正方形/長方形 5"/>
          <p:cNvSpPr/>
          <p:nvPr/>
        </p:nvSpPr>
        <p:spPr>
          <a:xfrm>
            <a:off x="5180462" y="5423756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5288412" y="599525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4862962" y="6261956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9781672" y="739361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429247" y="1206086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5"/>
          <p:cNvSpPr/>
          <p:nvPr/>
        </p:nvSpPr>
        <p:spPr>
          <a:xfrm>
            <a:off x="9348286" y="230939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735192" y="2037936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5"/>
          <p:cNvSpPr/>
          <p:nvPr/>
        </p:nvSpPr>
        <p:spPr>
          <a:xfrm>
            <a:off x="9849618" y="23046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5"/>
          <p:cNvSpPr/>
          <p:nvPr/>
        </p:nvSpPr>
        <p:spPr>
          <a:xfrm>
            <a:off x="8825680" y="27618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9940105" y="29523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11285036" y="323649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10396036" y="336349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"/>
          <p:cNvSpPr/>
          <p:nvPr/>
        </p:nvSpPr>
        <p:spPr>
          <a:xfrm>
            <a:off x="8783136" y="368099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"/>
          <p:cNvSpPr/>
          <p:nvPr/>
        </p:nvSpPr>
        <p:spPr>
          <a:xfrm>
            <a:off x="8986336" y="436044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"/>
          <p:cNvSpPr/>
          <p:nvPr/>
        </p:nvSpPr>
        <p:spPr>
          <a:xfrm>
            <a:off x="9428930" y="399373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"/>
          <p:cNvSpPr/>
          <p:nvPr/>
        </p:nvSpPr>
        <p:spPr>
          <a:xfrm>
            <a:off x="10019480" y="463508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"/>
          <p:cNvSpPr/>
          <p:nvPr/>
        </p:nvSpPr>
        <p:spPr>
          <a:xfrm>
            <a:off x="9384480" y="481923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 cstate="print"/>
          <a:srcRect b="95261"/>
          <a:stretch/>
        </p:blipFill>
        <p:spPr>
          <a:xfrm>
            <a:off x="31664" y="14432"/>
            <a:ext cx="3864061" cy="1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15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t="46845"/>
          <a:stretch/>
        </p:blipFill>
        <p:spPr>
          <a:xfrm>
            <a:off x="-1" y="236220"/>
            <a:ext cx="3864061" cy="30397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t="-1" b="34498"/>
          <a:stretch/>
        </p:blipFill>
        <p:spPr>
          <a:xfrm>
            <a:off x="-1" y="3356857"/>
            <a:ext cx="3864061" cy="337160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5807" y="2053594"/>
            <a:ext cx="3864061" cy="44557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11615" y="236220"/>
            <a:ext cx="3864061" cy="544931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 cstate="print"/>
          <a:srcRect t="65877"/>
          <a:stretch/>
        </p:blipFill>
        <p:spPr>
          <a:xfrm>
            <a:off x="4005808" y="253370"/>
            <a:ext cx="3864061" cy="1756414"/>
          </a:xfrm>
          <a:prstGeom prst="rect">
            <a:avLst/>
          </a:prstGeom>
        </p:spPr>
      </p:pic>
      <p:sp>
        <p:nvSpPr>
          <p:cNvPr id="12" name="正方形/長方形 5"/>
          <p:cNvSpPr/>
          <p:nvPr/>
        </p:nvSpPr>
        <p:spPr>
          <a:xfrm>
            <a:off x="2319787" y="3349846"/>
            <a:ext cx="32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716027" y="4075016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420502" y="3555586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Freeform 14"/>
          <p:cNvSpPr/>
          <p:nvPr/>
        </p:nvSpPr>
        <p:spPr>
          <a:xfrm>
            <a:off x="447675" y="3680460"/>
            <a:ext cx="1314450" cy="396240"/>
          </a:xfrm>
          <a:custGeom>
            <a:avLst/>
            <a:gdLst>
              <a:gd name="connsiteX0" fmla="*/ 0 w 1314450"/>
              <a:gd name="connsiteY0" fmla="*/ 0 h 381000"/>
              <a:gd name="connsiteX1" fmla="*/ 0 w 1314450"/>
              <a:gd name="connsiteY1" fmla="*/ 333375 h 381000"/>
              <a:gd name="connsiteX2" fmla="*/ 1314450 w 1314450"/>
              <a:gd name="connsiteY2" fmla="*/ 333375 h 381000"/>
              <a:gd name="connsiteX3" fmla="*/ 1314450 w 1314450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450" h="381000">
                <a:moveTo>
                  <a:pt x="0" y="0"/>
                </a:moveTo>
                <a:lnTo>
                  <a:pt x="0" y="333375"/>
                </a:lnTo>
                <a:lnTo>
                  <a:pt x="1314450" y="333375"/>
                </a:lnTo>
                <a:lnTo>
                  <a:pt x="1314450" y="38100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Freeform 15"/>
          <p:cNvSpPr/>
          <p:nvPr/>
        </p:nvSpPr>
        <p:spPr>
          <a:xfrm>
            <a:off x="2247900" y="942975"/>
            <a:ext cx="1647825" cy="3143250"/>
          </a:xfrm>
          <a:custGeom>
            <a:avLst/>
            <a:gdLst>
              <a:gd name="connsiteX0" fmla="*/ 971550 w 1647825"/>
              <a:gd name="connsiteY0" fmla="*/ 0 h 3143250"/>
              <a:gd name="connsiteX1" fmla="*/ 1647825 w 1647825"/>
              <a:gd name="connsiteY1" fmla="*/ 0 h 3143250"/>
              <a:gd name="connsiteX2" fmla="*/ 1647825 w 1647825"/>
              <a:gd name="connsiteY2" fmla="*/ 3076575 h 3143250"/>
              <a:gd name="connsiteX3" fmla="*/ 0 w 1647825"/>
              <a:gd name="connsiteY3" fmla="*/ 3076575 h 3143250"/>
              <a:gd name="connsiteX4" fmla="*/ 0 w 1647825"/>
              <a:gd name="connsiteY4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825" h="3143250">
                <a:moveTo>
                  <a:pt x="971550" y="0"/>
                </a:moveTo>
                <a:lnTo>
                  <a:pt x="1647825" y="0"/>
                </a:lnTo>
                <a:lnTo>
                  <a:pt x="1647825" y="3076575"/>
                </a:lnTo>
                <a:lnTo>
                  <a:pt x="0" y="3076575"/>
                </a:lnTo>
                <a:lnTo>
                  <a:pt x="0" y="31432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2963677" y="879061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45952" y="6444836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2039752" y="644483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4600072" y="676496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4577212" y="1347056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5263012" y="1087976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529712" y="134038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6"/>
          <p:cNvPicPr>
            <a:picLocks noChangeAspect="1"/>
          </p:cNvPicPr>
          <p:nvPr/>
        </p:nvPicPr>
        <p:blipFill rotWithShape="1">
          <a:blip r:embed="rId6" cstate="print"/>
          <a:srcRect l="11087" t="32480" r="64034" b="62037"/>
          <a:stretch/>
        </p:blipFill>
        <p:spPr>
          <a:xfrm>
            <a:off x="6448016" y="1323023"/>
            <a:ext cx="1025934" cy="2667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7251700" y="1485900"/>
            <a:ext cx="209550" cy="1651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4686300" y="1530350"/>
            <a:ext cx="3206750" cy="2590800"/>
          </a:xfrm>
          <a:custGeom>
            <a:avLst/>
            <a:gdLst>
              <a:gd name="connsiteX0" fmla="*/ 0 w 3206750"/>
              <a:gd name="connsiteY0" fmla="*/ 2508250 h 2603500"/>
              <a:gd name="connsiteX1" fmla="*/ 0 w 3206750"/>
              <a:gd name="connsiteY1" fmla="*/ 2603500 h 2603500"/>
              <a:gd name="connsiteX2" fmla="*/ 3206750 w 3206750"/>
              <a:gd name="connsiteY2" fmla="*/ 2603500 h 2603500"/>
              <a:gd name="connsiteX3" fmla="*/ 3206750 w 3206750"/>
              <a:gd name="connsiteY3" fmla="*/ 0 h 2603500"/>
              <a:gd name="connsiteX4" fmla="*/ 2800350 w 3206750"/>
              <a:gd name="connsiteY4" fmla="*/ 0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0" h="2603500">
                <a:moveTo>
                  <a:pt x="0" y="2508250"/>
                </a:moveTo>
                <a:lnTo>
                  <a:pt x="0" y="2603500"/>
                </a:lnTo>
                <a:lnTo>
                  <a:pt x="3206750" y="2603500"/>
                </a:lnTo>
                <a:lnTo>
                  <a:pt x="3206750" y="0"/>
                </a:lnTo>
                <a:lnTo>
                  <a:pt x="280035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5"/>
          <p:cNvSpPr/>
          <p:nvPr/>
        </p:nvSpPr>
        <p:spPr>
          <a:xfrm>
            <a:off x="5999612" y="367115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5"/>
          <p:cNvSpPr/>
          <p:nvPr/>
        </p:nvSpPr>
        <p:spPr>
          <a:xfrm>
            <a:off x="7606162" y="379815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5"/>
          <p:cNvSpPr/>
          <p:nvPr/>
        </p:nvSpPr>
        <p:spPr>
          <a:xfrm>
            <a:off x="7434712" y="4445856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5"/>
          <p:cNvSpPr/>
          <p:nvPr/>
        </p:nvSpPr>
        <p:spPr>
          <a:xfrm>
            <a:off x="5339212" y="496655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6"/>
          <p:cNvPicPr>
            <a:picLocks noChangeAspect="1"/>
          </p:cNvPicPr>
          <p:nvPr/>
        </p:nvPicPr>
        <p:blipFill rotWithShape="1">
          <a:blip r:embed="rId6" cstate="print"/>
          <a:srcRect l="11087" t="32480" r="64034" b="62037"/>
          <a:stretch/>
        </p:blipFill>
        <p:spPr>
          <a:xfrm>
            <a:off x="6460716" y="4821873"/>
            <a:ext cx="1025934" cy="2667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4946650" y="46482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smtClean="0"/>
              <a:t>定期的に</a:t>
            </a:r>
            <a:r>
              <a:rPr lang="en-US" altLang="ja-JP" sz="600" dirty="0" smtClean="0"/>
              <a:t>δ</a:t>
            </a:r>
            <a:r>
              <a:rPr lang="ja-JP" altLang="en-US" sz="600" smtClean="0"/>
              <a:t>関数をかけて</a:t>
            </a:r>
            <a:endParaRPr lang="en-US" altLang="ja-JP" sz="600" dirty="0" smtClean="0"/>
          </a:p>
          <a:p>
            <a:pPr algn="ctr"/>
            <a:r>
              <a:rPr lang="ja-JP" altLang="en-US" sz="600" smtClean="0"/>
              <a:t>強制的に離散化</a:t>
            </a:r>
            <a:endParaRPr kumimoji="1" lang="ja-JP" altLang="en-US" sz="600"/>
          </a:p>
        </p:txBody>
      </p:sp>
      <p:sp>
        <p:nvSpPr>
          <p:cNvPr id="37" name="正方形/長方形 5"/>
          <p:cNvSpPr/>
          <p:nvPr/>
        </p:nvSpPr>
        <p:spPr>
          <a:xfrm>
            <a:off x="5180462" y="5423756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5288412" y="599525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4862962" y="6261956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9781672" y="739361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429247" y="1206086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5"/>
          <p:cNvSpPr/>
          <p:nvPr/>
        </p:nvSpPr>
        <p:spPr>
          <a:xfrm>
            <a:off x="9348286" y="230939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735192" y="2037936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5"/>
          <p:cNvSpPr/>
          <p:nvPr/>
        </p:nvSpPr>
        <p:spPr>
          <a:xfrm>
            <a:off x="9849618" y="23046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5"/>
          <p:cNvSpPr/>
          <p:nvPr/>
        </p:nvSpPr>
        <p:spPr>
          <a:xfrm>
            <a:off x="8825680" y="27618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9940105" y="29523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11285036" y="323649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10396036" y="336349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"/>
          <p:cNvSpPr/>
          <p:nvPr/>
        </p:nvSpPr>
        <p:spPr>
          <a:xfrm>
            <a:off x="8783136" y="368099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"/>
          <p:cNvSpPr/>
          <p:nvPr/>
        </p:nvSpPr>
        <p:spPr>
          <a:xfrm>
            <a:off x="8986336" y="436044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"/>
          <p:cNvSpPr/>
          <p:nvPr/>
        </p:nvSpPr>
        <p:spPr>
          <a:xfrm>
            <a:off x="9428930" y="399373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"/>
          <p:cNvSpPr/>
          <p:nvPr/>
        </p:nvSpPr>
        <p:spPr>
          <a:xfrm>
            <a:off x="10019480" y="463508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"/>
          <p:cNvSpPr/>
          <p:nvPr/>
        </p:nvSpPr>
        <p:spPr>
          <a:xfrm>
            <a:off x="9384480" y="481923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 cstate="print"/>
          <a:srcRect b="95261"/>
          <a:stretch/>
        </p:blipFill>
        <p:spPr>
          <a:xfrm>
            <a:off x="31664" y="14432"/>
            <a:ext cx="3864061" cy="1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1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rcRect b="28650"/>
          <a:stretch>
            <a:fillRect/>
          </a:stretch>
        </p:blipFill>
        <p:spPr>
          <a:xfrm>
            <a:off x="0" y="1"/>
            <a:ext cx="3964329" cy="37242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1629" y="1469810"/>
            <a:ext cx="3961300" cy="2886925"/>
          </a:xfrm>
          <a:prstGeom prst="rect">
            <a:avLst/>
          </a:prstGeom>
        </p:spPr>
      </p:pic>
      <p:pic>
        <p:nvPicPr>
          <p:cNvPr id="6" name="図 3"/>
          <p:cNvPicPr>
            <a:picLocks noChangeAspect="1"/>
          </p:cNvPicPr>
          <p:nvPr/>
        </p:nvPicPr>
        <p:blipFill>
          <a:blip r:embed="rId2" cstate="print"/>
          <a:srcRect t="72445"/>
          <a:stretch>
            <a:fillRect/>
          </a:stretch>
        </p:blipFill>
        <p:spPr>
          <a:xfrm>
            <a:off x="4057650" y="0"/>
            <a:ext cx="3964329" cy="1438276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3606932" y="1091151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2098172" y="7558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2523622" y="14162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64872" y="17464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1183772" y="214652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250572" y="21528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1717172" y="22798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771272" y="314982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1361572" y="328317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1952122" y="3480021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50359" y="360860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4848039" y="2286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80599" y="2286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7355019" y="18288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4756599" y="31242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269044" y="1322705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6"/>
          <p:cNvPicPr>
            <a:picLocks noChangeAspect="1"/>
          </p:cNvPicPr>
          <p:nvPr/>
        </p:nvPicPr>
        <p:blipFill rotWithShape="1">
          <a:blip r:embed="rId4" cstate="print"/>
          <a:srcRect l="12275" t="24687" r="66398" b="69635"/>
          <a:stretch/>
        </p:blipFill>
        <p:spPr>
          <a:xfrm>
            <a:off x="6345237" y="496889"/>
            <a:ext cx="879475" cy="276225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pic>
        <p:nvPicPr>
          <p:cNvPr id="25" name="図 6"/>
          <p:cNvPicPr>
            <a:picLocks noChangeAspect="1"/>
          </p:cNvPicPr>
          <p:nvPr/>
        </p:nvPicPr>
        <p:blipFill rotWithShape="1">
          <a:blip r:embed="rId4" cstate="print"/>
          <a:srcRect l="13392" t="18637" r="57591" b="75582"/>
          <a:stretch/>
        </p:blipFill>
        <p:spPr>
          <a:xfrm>
            <a:off x="6194425" y="882650"/>
            <a:ext cx="1196565" cy="28123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 flipV="1">
            <a:off x="6929438" y="671513"/>
            <a:ext cx="0" cy="20478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510212" y="747713"/>
            <a:ext cx="800101" cy="369332"/>
            <a:chOff x="5453062" y="742950"/>
            <a:chExt cx="800101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5453062" y="742950"/>
              <a:ext cx="800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00" smtClean="0"/>
                <a:t>デルタ関数の、</a:t>
              </a:r>
              <a:endParaRPr lang="en-US" altLang="ja-JP" sz="600" dirty="0" smtClean="0"/>
            </a:p>
            <a:p>
              <a:r>
                <a:rPr lang="ja-JP" altLang="en-US" sz="600" smtClean="0"/>
                <a:t>各周波数の振幅</a:t>
              </a:r>
              <a:r>
                <a:rPr lang="en-US" altLang="ja-JP" sz="600" dirty="0" smtClean="0"/>
                <a:t>(</a:t>
              </a:r>
              <a:r>
                <a:rPr lang="ja-JP" altLang="en-US" sz="600" smtClean="0"/>
                <a:t>フーリエ係数</a:t>
              </a:r>
              <a:r>
                <a:rPr lang="en-US" altLang="ja-JP" sz="600" dirty="0" smtClean="0"/>
                <a:t>)</a:t>
              </a:r>
              <a:endParaRPr kumimoji="1" lang="ja-JP" altLang="en-US" sz="6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19737" y="781049"/>
              <a:ext cx="571500" cy="285750"/>
            </a:xfrm>
            <a:prstGeom prst="rect">
              <a:avLst/>
            </a:prstGeom>
            <a:noFill/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5000624" y="1304925"/>
            <a:ext cx="156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67326" y="1443038"/>
            <a:ext cx="1386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495923" y="690559"/>
            <a:ext cx="0" cy="75600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957886" y="1066800"/>
            <a:ext cx="0" cy="234000"/>
          </a:xfrm>
          <a:prstGeom prst="straightConnector1">
            <a:avLst/>
          </a:prstGeom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77011" y="1262066"/>
            <a:ext cx="124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smtClean="0"/>
              <a:t>本当はくし型だけど、積分区間が</a:t>
            </a:r>
            <a:r>
              <a:rPr kumimoji="1" lang="en-US" altLang="ja-JP" sz="600" dirty="0" smtClean="0"/>
              <a:t>1</a:t>
            </a:r>
            <a:r>
              <a:rPr lang="ja-JP" altLang="en-US" sz="600" smtClean="0"/>
              <a:t>周期だからデルタ関数で</a:t>
            </a:r>
            <a:r>
              <a:rPr lang="en-US" altLang="ja-JP" sz="600" dirty="0" smtClean="0"/>
              <a:t>OK</a:t>
            </a:r>
            <a:endParaRPr kumimoji="1" lang="ja-JP" altLang="en-US" sz="600"/>
          </a:p>
        </p:txBody>
      </p:sp>
      <p:sp>
        <p:nvSpPr>
          <p:cNvPr id="42" name="Rectangle 41"/>
          <p:cNvSpPr/>
          <p:nvPr/>
        </p:nvSpPr>
        <p:spPr>
          <a:xfrm>
            <a:off x="6652418" y="1298121"/>
            <a:ext cx="1081882" cy="1830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5"/>
          <p:cNvSpPr/>
          <p:nvPr/>
        </p:nvSpPr>
        <p:spPr>
          <a:xfrm>
            <a:off x="5559557" y="217995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Freeform 44"/>
          <p:cNvSpPr/>
          <p:nvPr/>
        </p:nvSpPr>
        <p:spPr>
          <a:xfrm>
            <a:off x="4800600" y="1604963"/>
            <a:ext cx="733425" cy="538162"/>
          </a:xfrm>
          <a:custGeom>
            <a:avLst/>
            <a:gdLst>
              <a:gd name="connsiteX0" fmla="*/ 733425 w 733425"/>
              <a:gd name="connsiteY0" fmla="*/ 0 h 538162"/>
              <a:gd name="connsiteX1" fmla="*/ 733425 w 733425"/>
              <a:gd name="connsiteY1" fmla="*/ 500062 h 538162"/>
              <a:gd name="connsiteX2" fmla="*/ 0 w 733425"/>
              <a:gd name="connsiteY2" fmla="*/ 500062 h 538162"/>
              <a:gd name="connsiteX3" fmla="*/ 0 w 733425"/>
              <a:gd name="connsiteY3" fmla="*/ 538162 h 53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3425" h="538162">
                <a:moveTo>
                  <a:pt x="733425" y="0"/>
                </a:moveTo>
                <a:lnTo>
                  <a:pt x="733425" y="500062"/>
                </a:lnTo>
                <a:lnTo>
                  <a:pt x="0" y="500062"/>
                </a:lnTo>
                <a:lnTo>
                  <a:pt x="0" y="538162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5"/>
          <p:cNvSpPr/>
          <p:nvPr/>
        </p:nvSpPr>
        <p:spPr>
          <a:xfrm>
            <a:off x="5407157" y="247046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1711457" y="243871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5"/>
          <p:cNvSpPr/>
          <p:nvPr/>
        </p:nvSpPr>
        <p:spPr>
          <a:xfrm>
            <a:off x="5673857" y="348011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7331207" y="347376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5489707" y="295306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"/>
          <p:cNvSpPr/>
          <p:nvPr/>
        </p:nvSpPr>
        <p:spPr>
          <a:xfrm>
            <a:off x="4435607" y="308641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"/>
          <p:cNvSpPr/>
          <p:nvPr/>
        </p:nvSpPr>
        <p:spPr>
          <a:xfrm>
            <a:off x="7674107" y="295941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"/>
          <p:cNvSpPr/>
          <p:nvPr/>
        </p:nvSpPr>
        <p:spPr>
          <a:xfrm>
            <a:off x="6321557" y="388651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35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rcRect b="28650"/>
          <a:stretch>
            <a:fillRect/>
          </a:stretch>
        </p:blipFill>
        <p:spPr>
          <a:xfrm>
            <a:off x="0" y="1"/>
            <a:ext cx="3964329" cy="37242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1629" y="1469810"/>
            <a:ext cx="3961300" cy="2886925"/>
          </a:xfrm>
          <a:prstGeom prst="rect">
            <a:avLst/>
          </a:prstGeom>
        </p:spPr>
      </p:pic>
      <p:pic>
        <p:nvPicPr>
          <p:cNvPr id="6" name="図 3"/>
          <p:cNvPicPr>
            <a:picLocks noChangeAspect="1"/>
          </p:cNvPicPr>
          <p:nvPr/>
        </p:nvPicPr>
        <p:blipFill>
          <a:blip r:embed="rId2" cstate="print"/>
          <a:srcRect t="72445"/>
          <a:stretch>
            <a:fillRect/>
          </a:stretch>
        </p:blipFill>
        <p:spPr>
          <a:xfrm>
            <a:off x="4057650" y="0"/>
            <a:ext cx="3964329" cy="1438276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3606932" y="1091151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2098172" y="7558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2523622" y="14162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64872" y="17464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1183772" y="214652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250572" y="21528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1717172" y="22798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771272" y="314982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1361572" y="328317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1952122" y="3480021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50359" y="360860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4848039" y="2286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80599" y="2286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7355019" y="18288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4756599" y="31242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269044" y="1322705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6"/>
          <p:cNvPicPr>
            <a:picLocks noChangeAspect="1"/>
          </p:cNvPicPr>
          <p:nvPr/>
        </p:nvPicPr>
        <p:blipFill rotWithShape="1">
          <a:blip r:embed="rId4" cstate="print"/>
          <a:srcRect l="12275" t="24687" r="66398" b="69635"/>
          <a:stretch/>
        </p:blipFill>
        <p:spPr>
          <a:xfrm>
            <a:off x="6345237" y="496889"/>
            <a:ext cx="879475" cy="276225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pic>
        <p:nvPicPr>
          <p:cNvPr id="25" name="図 6"/>
          <p:cNvPicPr>
            <a:picLocks noChangeAspect="1"/>
          </p:cNvPicPr>
          <p:nvPr/>
        </p:nvPicPr>
        <p:blipFill rotWithShape="1">
          <a:blip r:embed="rId4" cstate="print"/>
          <a:srcRect l="13392" t="18637" r="57591" b="75582"/>
          <a:stretch/>
        </p:blipFill>
        <p:spPr>
          <a:xfrm>
            <a:off x="6194425" y="882650"/>
            <a:ext cx="1196565" cy="28123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 flipV="1">
            <a:off x="6929438" y="671513"/>
            <a:ext cx="0" cy="20478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510212" y="747713"/>
            <a:ext cx="800101" cy="369332"/>
            <a:chOff x="5453062" y="742950"/>
            <a:chExt cx="800101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5453062" y="742950"/>
              <a:ext cx="800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00" smtClean="0"/>
                <a:t>デルタ関数の、</a:t>
              </a:r>
              <a:endParaRPr lang="en-US" altLang="ja-JP" sz="600" dirty="0" smtClean="0"/>
            </a:p>
            <a:p>
              <a:r>
                <a:rPr lang="ja-JP" altLang="en-US" sz="600" smtClean="0"/>
                <a:t>各周波数の振幅</a:t>
              </a:r>
              <a:r>
                <a:rPr lang="en-US" altLang="ja-JP" sz="600" dirty="0" smtClean="0"/>
                <a:t>(</a:t>
              </a:r>
              <a:r>
                <a:rPr lang="ja-JP" altLang="en-US" sz="600" smtClean="0"/>
                <a:t>フーリエ係数</a:t>
              </a:r>
              <a:r>
                <a:rPr lang="en-US" altLang="ja-JP" sz="600" dirty="0" smtClean="0"/>
                <a:t>)</a:t>
              </a:r>
              <a:endParaRPr kumimoji="1" lang="ja-JP" altLang="en-US" sz="6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19737" y="781049"/>
              <a:ext cx="571500" cy="285750"/>
            </a:xfrm>
            <a:prstGeom prst="rect">
              <a:avLst/>
            </a:prstGeom>
            <a:noFill/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5000624" y="1304925"/>
            <a:ext cx="156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67326" y="1443038"/>
            <a:ext cx="1386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495923" y="690559"/>
            <a:ext cx="0" cy="75600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957886" y="1066800"/>
            <a:ext cx="0" cy="234000"/>
          </a:xfrm>
          <a:prstGeom prst="straightConnector1">
            <a:avLst/>
          </a:prstGeom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77011" y="1262066"/>
            <a:ext cx="124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smtClean="0"/>
              <a:t>本当はくし型だけど、積分区間が</a:t>
            </a:r>
            <a:r>
              <a:rPr kumimoji="1" lang="en-US" altLang="ja-JP" sz="600" dirty="0" smtClean="0"/>
              <a:t>1</a:t>
            </a:r>
            <a:r>
              <a:rPr lang="ja-JP" altLang="en-US" sz="600" smtClean="0"/>
              <a:t>周期だからデルタ関数で</a:t>
            </a:r>
            <a:r>
              <a:rPr lang="en-US" altLang="ja-JP" sz="600" dirty="0" smtClean="0"/>
              <a:t>OK</a:t>
            </a:r>
            <a:endParaRPr kumimoji="1" lang="ja-JP" altLang="en-US" sz="600"/>
          </a:p>
        </p:txBody>
      </p:sp>
      <p:sp>
        <p:nvSpPr>
          <p:cNvPr id="42" name="Rectangle 41"/>
          <p:cNvSpPr/>
          <p:nvPr/>
        </p:nvSpPr>
        <p:spPr>
          <a:xfrm>
            <a:off x="6652418" y="1298121"/>
            <a:ext cx="1081882" cy="1830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5"/>
          <p:cNvSpPr/>
          <p:nvPr/>
        </p:nvSpPr>
        <p:spPr>
          <a:xfrm>
            <a:off x="5559557" y="217995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Freeform 44"/>
          <p:cNvSpPr/>
          <p:nvPr/>
        </p:nvSpPr>
        <p:spPr>
          <a:xfrm>
            <a:off x="4800600" y="1604963"/>
            <a:ext cx="733425" cy="538162"/>
          </a:xfrm>
          <a:custGeom>
            <a:avLst/>
            <a:gdLst>
              <a:gd name="connsiteX0" fmla="*/ 733425 w 733425"/>
              <a:gd name="connsiteY0" fmla="*/ 0 h 538162"/>
              <a:gd name="connsiteX1" fmla="*/ 733425 w 733425"/>
              <a:gd name="connsiteY1" fmla="*/ 500062 h 538162"/>
              <a:gd name="connsiteX2" fmla="*/ 0 w 733425"/>
              <a:gd name="connsiteY2" fmla="*/ 500062 h 538162"/>
              <a:gd name="connsiteX3" fmla="*/ 0 w 733425"/>
              <a:gd name="connsiteY3" fmla="*/ 538162 h 53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3425" h="538162">
                <a:moveTo>
                  <a:pt x="733425" y="0"/>
                </a:moveTo>
                <a:lnTo>
                  <a:pt x="733425" y="500062"/>
                </a:lnTo>
                <a:lnTo>
                  <a:pt x="0" y="500062"/>
                </a:lnTo>
                <a:lnTo>
                  <a:pt x="0" y="538162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5"/>
          <p:cNvSpPr/>
          <p:nvPr/>
        </p:nvSpPr>
        <p:spPr>
          <a:xfrm>
            <a:off x="5407157" y="247046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1711457" y="243871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5"/>
          <p:cNvSpPr/>
          <p:nvPr/>
        </p:nvSpPr>
        <p:spPr>
          <a:xfrm>
            <a:off x="5673857" y="348011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7331207" y="347376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5489707" y="295306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"/>
          <p:cNvSpPr/>
          <p:nvPr/>
        </p:nvSpPr>
        <p:spPr>
          <a:xfrm>
            <a:off x="4435607" y="308641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"/>
          <p:cNvSpPr/>
          <p:nvPr/>
        </p:nvSpPr>
        <p:spPr>
          <a:xfrm>
            <a:off x="7674107" y="295941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"/>
          <p:cNvSpPr/>
          <p:nvPr/>
        </p:nvSpPr>
        <p:spPr>
          <a:xfrm>
            <a:off x="6321557" y="388651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849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4476750" cy="2275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58781"/>
          <a:stretch/>
        </p:blipFill>
        <p:spPr>
          <a:xfrm>
            <a:off x="-2935" y="2332901"/>
            <a:ext cx="4479686" cy="27629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41361"/>
          <a:stretch/>
        </p:blipFill>
        <p:spPr>
          <a:xfrm>
            <a:off x="4673840" y="85725"/>
            <a:ext cx="4479686" cy="39305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3840" y="4104517"/>
            <a:ext cx="4479686" cy="970598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1227587" y="1054417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1099000" y="128778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2064200" y="264033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18200" y="299593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2896050" y="298958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254700" y="333248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762700" y="332613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051500" y="366268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6144305" y="289455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7913" y="140197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487455" y="2365905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626905" y="2219855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92980" y="5120640"/>
            <a:ext cx="416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時間領域の</a:t>
            </a:r>
            <a:r>
              <a:rPr lang="ja-JP" altLang="en-US" sz="1000" dirty="0" smtClean="0"/>
              <a:t>たたみこ</a:t>
            </a:r>
            <a:r>
              <a:rPr kumimoji="1" lang="ja-JP" altLang="en-US" sz="1000" dirty="0" smtClean="0"/>
              <a:t>みは、周辺の時間からどう影響するかを表現する</a:t>
            </a:r>
            <a:endParaRPr kumimoji="1" lang="en-US" altLang="ja-JP" sz="1000" dirty="0" smtClean="0"/>
          </a:p>
          <a:p>
            <a:r>
              <a:rPr lang="ja-JP" altLang="en-US" sz="1000" dirty="0" smtClean="0"/>
              <a:t>周波数領域のたたみこみの場合は、周りの周波数からどのくらい影響を</a:t>
            </a:r>
            <a:r>
              <a:rPr lang="en-US" altLang="ja-JP" sz="1000" dirty="0" smtClean="0"/>
              <a:t/>
            </a:r>
            <a:br>
              <a:rPr lang="en-US" altLang="ja-JP" sz="1000" dirty="0" smtClean="0"/>
            </a:br>
            <a:r>
              <a:rPr lang="ja-JP" altLang="en-US" sz="1000" dirty="0" smtClean="0"/>
              <a:t>受けるかを表現する。</a:t>
            </a:r>
            <a:endParaRPr lang="en-US" altLang="ja-JP" sz="1000" dirty="0" smtClean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318994" y="2884603"/>
            <a:ext cx="2799761" cy="8389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5"/>
          <p:cNvSpPr/>
          <p:nvPr/>
        </p:nvSpPr>
        <p:spPr>
          <a:xfrm>
            <a:off x="7442650" y="4281118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595809" y="4141287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5843236" y="4651905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6514111" y="4644049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15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4476750" cy="2275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58781"/>
          <a:stretch/>
        </p:blipFill>
        <p:spPr>
          <a:xfrm>
            <a:off x="-2935" y="2332901"/>
            <a:ext cx="4479686" cy="27629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41361"/>
          <a:stretch/>
        </p:blipFill>
        <p:spPr>
          <a:xfrm>
            <a:off x="4673840" y="85725"/>
            <a:ext cx="4479686" cy="39305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3840" y="4104517"/>
            <a:ext cx="4479686" cy="970598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1227587" y="1054417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1099000" y="128778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2064200" y="264033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18200" y="299593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2896050" y="298958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254700" y="333248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762700" y="332613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051500" y="366268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6144305" y="289455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7913" y="140197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487455" y="2365905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626905" y="2219855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92980" y="5120640"/>
            <a:ext cx="416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時間領域のたたみこみは、周辺の時間からどう影響するかを表現する</a:t>
            </a:r>
            <a:endParaRPr lang="en-US" altLang="ja-JP" sz="1000" dirty="0"/>
          </a:p>
          <a:p>
            <a:r>
              <a:rPr lang="ja-JP" altLang="en-US" sz="1000" dirty="0"/>
              <a:t>周波数領域のたたみこみの場合は、周りの周波数からどのくらい影響を</a:t>
            </a:r>
            <a:r>
              <a:rPr lang="en-US" altLang="ja-JP" sz="1000" dirty="0"/>
              <a:t/>
            </a:r>
            <a:br>
              <a:rPr lang="en-US" altLang="ja-JP" sz="1000" dirty="0"/>
            </a:br>
            <a:r>
              <a:rPr lang="ja-JP" altLang="en-US" sz="1000" dirty="0"/>
              <a:t>受けるかを表現する。</a:t>
            </a:r>
            <a:endParaRPr lang="en-US" altLang="ja-JP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318994" y="2884603"/>
            <a:ext cx="2799761" cy="8389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5"/>
          <p:cNvSpPr/>
          <p:nvPr/>
        </p:nvSpPr>
        <p:spPr>
          <a:xfrm>
            <a:off x="7442650" y="4281118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595809" y="4141287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5843236" y="4651905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6514111" y="4644049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498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56847" cy="48482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3519"/>
          <a:stretch/>
        </p:blipFill>
        <p:spPr>
          <a:xfrm>
            <a:off x="1386" y="4952090"/>
            <a:ext cx="3955461" cy="20678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7657"/>
          <a:stretch/>
        </p:blipFill>
        <p:spPr>
          <a:xfrm>
            <a:off x="4171950" y="85725"/>
            <a:ext cx="3955461" cy="35337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-1" b="47273"/>
          <a:stretch/>
        </p:blipFill>
        <p:spPr>
          <a:xfrm>
            <a:off x="4171949" y="3637247"/>
            <a:ext cx="3955461" cy="29635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53227"/>
          <a:stretch/>
        </p:blipFill>
        <p:spPr>
          <a:xfrm>
            <a:off x="8342514" y="85725"/>
            <a:ext cx="3955461" cy="26289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42512" y="2743200"/>
            <a:ext cx="3955463" cy="2418442"/>
          </a:xfrm>
          <a:prstGeom prst="rect">
            <a:avLst/>
          </a:prstGeom>
        </p:spPr>
      </p:pic>
      <p:sp>
        <p:nvSpPr>
          <p:cNvPr id="10" name="正方形/長方形 5"/>
          <p:cNvSpPr/>
          <p:nvPr/>
        </p:nvSpPr>
        <p:spPr>
          <a:xfrm>
            <a:off x="1504589" y="100376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くし型関数のフーリエ変換，たたみこみ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正方形/長方形 5"/>
          <p:cNvSpPr/>
          <p:nvPr/>
        </p:nvSpPr>
        <p:spPr>
          <a:xfrm>
            <a:off x="2471574" y="265044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490374" y="300858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653674" y="300858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125037" y="4395420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803217" y="497297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7192337" y="9764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1654" y="47864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974979" y="61391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184529" y="47864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20004" y="61391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5527854" y="2398712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4674414" y="567531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3754" y="567531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284054" y="579601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967887" y="57960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7604798" y="57960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8974009" y="101646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10139193" y="27447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10875793" y="352924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907280" y="434340"/>
            <a:ext cx="4130040" cy="2217420"/>
          </a:xfrm>
          <a:custGeom>
            <a:avLst/>
            <a:gdLst>
              <a:gd name="connsiteX0" fmla="*/ 0 w 4175760"/>
              <a:gd name="connsiteY0" fmla="*/ 2087880 h 2217420"/>
              <a:gd name="connsiteX1" fmla="*/ 0 w 4175760"/>
              <a:gd name="connsiteY1" fmla="*/ 2217420 h 2217420"/>
              <a:gd name="connsiteX2" fmla="*/ 3345180 w 4175760"/>
              <a:gd name="connsiteY2" fmla="*/ 2217420 h 2217420"/>
              <a:gd name="connsiteX3" fmla="*/ 3345180 w 4175760"/>
              <a:gd name="connsiteY3" fmla="*/ 121920 h 2217420"/>
              <a:gd name="connsiteX4" fmla="*/ 4175760 w 4175760"/>
              <a:gd name="connsiteY4" fmla="*/ 121920 h 2217420"/>
              <a:gd name="connsiteX5" fmla="*/ 4175760 w 4175760"/>
              <a:gd name="connsiteY5" fmla="*/ 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5760" h="2217420">
                <a:moveTo>
                  <a:pt x="0" y="2087880"/>
                </a:moveTo>
                <a:lnTo>
                  <a:pt x="0" y="2217420"/>
                </a:lnTo>
                <a:lnTo>
                  <a:pt x="3345180" y="2217420"/>
                </a:lnTo>
                <a:lnTo>
                  <a:pt x="3345180" y="121920"/>
                </a:lnTo>
                <a:lnTo>
                  <a:pt x="4175760" y="121920"/>
                </a:lnTo>
                <a:lnTo>
                  <a:pt x="417576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8214360" y="1798320"/>
            <a:ext cx="2948940" cy="206532"/>
          </a:xfrm>
          <a:custGeom>
            <a:avLst/>
            <a:gdLst>
              <a:gd name="connsiteX0" fmla="*/ 0 w 2948940"/>
              <a:gd name="connsiteY0" fmla="*/ 0 h 144780"/>
              <a:gd name="connsiteX1" fmla="*/ 2948940 w 2948940"/>
              <a:gd name="connsiteY1" fmla="*/ 0 h 144780"/>
              <a:gd name="connsiteX2" fmla="*/ 2948940 w 2948940"/>
              <a:gd name="connsiteY2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8940" h="144780">
                <a:moveTo>
                  <a:pt x="0" y="0"/>
                </a:moveTo>
                <a:lnTo>
                  <a:pt x="2948940" y="0"/>
                </a:lnTo>
                <a:lnTo>
                  <a:pt x="2948940" y="14478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5379719" y="2514600"/>
            <a:ext cx="5544000" cy="1014647"/>
          </a:xfrm>
          <a:custGeom>
            <a:avLst/>
            <a:gdLst>
              <a:gd name="connsiteX0" fmla="*/ 0 w 5547360"/>
              <a:gd name="connsiteY0" fmla="*/ 0 h 1028700"/>
              <a:gd name="connsiteX1" fmla="*/ 0 w 5547360"/>
              <a:gd name="connsiteY1" fmla="*/ 228600 h 1028700"/>
              <a:gd name="connsiteX2" fmla="*/ 2842260 w 5547360"/>
              <a:gd name="connsiteY2" fmla="*/ 228600 h 1028700"/>
              <a:gd name="connsiteX3" fmla="*/ 2842260 w 5547360"/>
              <a:gd name="connsiteY3" fmla="*/ 777240 h 1028700"/>
              <a:gd name="connsiteX4" fmla="*/ 5547360 w 5547360"/>
              <a:gd name="connsiteY4" fmla="*/ 777240 h 1028700"/>
              <a:gd name="connsiteX5" fmla="*/ 5547360 w 5547360"/>
              <a:gd name="connsiteY5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7360" h="1028700">
                <a:moveTo>
                  <a:pt x="0" y="0"/>
                </a:moveTo>
                <a:lnTo>
                  <a:pt x="0" y="228600"/>
                </a:lnTo>
                <a:lnTo>
                  <a:pt x="2842260" y="228600"/>
                </a:lnTo>
                <a:lnTo>
                  <a:pt x="2842260" y="777240"/>
                </a:lnTo>
                <a:lnTo>
                  <a:pt x="5547360" y="777240"/>
                </a:lnTo>
                <a:lnTo>
                  <a:pt x="5547360" y="10287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5"/>
          <p:cNvSpPr/>
          <p:nvPr/>
        </p:nvSpPr>
        <p:spPr>
          <a:xfrm>
            <a:off x="10773313" y="465640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11130673" y="478660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10297383" y="491675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11287983" y="491675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519210" y="432974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619993" y="3968492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各くしが</a:t>
            </a:r>
            <a:endParaRPr lang="en-US" altLang="ja-JP" sz="900" dirty="0" smtClean="0"/>
          </a:p>
          <a:p>
            <a:r>
              <a:rPr lang="en-US" altLang="ja-JP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altLang="ja-JP" sz="5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900" dirty="0" err="1" smtClean="0"/>
              <a:t>だけ</a:t>
            </a:r>
            <a:r>
              <a:rPr lang="ja-JP" altLang="en-US" sz="900" dirty="0" smtClean="0"/>
              <a:t>時間シフト</a:t>
            </a:r>
            <a:endParaRPr kumimoji="1" lang="ja-JP" altLang="en-US" sz="900" dirty="0"/>
          </a:p>
        </p:txBody>
      </p:sp>
      <p:sp>
        <p:nvSpPr>
          <p:cNvPr id="43" name="正方形/長方形 5"/>
          <p:cNvSpPr/>
          <p:nvPr/>
        </p:nvSpPr>
        <p:spPr>
          <a:xfrm>
            <a:off x="5735337" y="239871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691897" y="4152557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169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56847" cy="48482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3519"/>
          <a:stretch/>
        </p:blipFill>
        <p:spPr>
          <a:xfrm>
            <a:off x="1386" y="4952090"/>
            <a:ext cx="3955461" cy="20678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7657"/>
          <a:stretch/>
        </p:blipFill>
        <p:spPr>
          <a:xfrm>
            <a:off x="4171950" y="85725"/>
            <a:ext cx="3955461" cy="35337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-1" b="47273"/>
          <a:stretch/>
        </p:blipFill>
        <p:spPr>
          <a:xfrm>
            <a:off x="4171949" y="3637247"/>
            <a:ext cx="3955461" cy="29635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53227"/>
          <a:stretch/>
        </p:blipFill>
        <p:spPr>
          <a:xfrm>
            <a:off x="8342514" y="85725"/>
            <a:ext cx="3955461" cy="26289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42512" y="2743200"/>
            <a:ext cx="3955463" cy="2418442"/>
          </a:xfrm>
          <a:prstGeom prst="rect">
            <a:avLst/>
          </a:prstGeom>
        </p:spPr>
      </p:pic>
      <p:sp>
        <p:nvSpPr>
          <p:cNvPr id="10" name="正方形/長方形 5"/>
          <p:cNvSpPr/>
          <p:nvPr/>
        </p:nvSpPr>
        <p:spPr>
          <a:xfrm>
            <a:off x="1504589" y="100376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くし型関数のフーリエ変換，たたみこみ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正方形/長方形 5"/>
          <p:cNvSpPr/>
          <p:nvPr/>
        </p:nvSpPr>
        <p:spPr>
          <a:xfrm>
            <a:off x="2471574" y="265044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490374" y="300858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653674" y="300858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125037" y="4395420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803217" y="497297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7192337" y="9764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1654" y="47864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974979" y="61391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184529" y="47864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20004" y="61391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5527854" y="2398712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4674414" y="567531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3754" y="567531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284054" y="579601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967887" y="57960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7604798" y="57960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8974009" y="101646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10139193" y="27447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10875793" y="352924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907280" y="434340"/>
            <a:ext cx="4130040" cy="2217420"/>
          </a:xfrm>
          <a:custGeom>
            <a:avLst/>
            <a:gdLst>
              <a:gd name="connsiteX0" fmla="*/ 0 w 4175760"/>
              <a:gd name="connsiteY0" fmla="*/ 2087880 h 2217420"/>
              <a:gd name="connsiteX1" fmla="*/ 0 w 4175760"/>
              <a:gd name="connsiteY1" fmla="*/ 2217420 h 2217420"/>
              <a:gd name="connsiteX2" fmla="*/ 3345180 w 4175760"/>
              <a:gd name="connsiteY2" fmla="*/ 2217420 h 2217420"/>
              <a:gd name="connsiteX3" fmla="*/ 3345180 w 4175760"/>
              <a:gd name="connsiteY3" fmla="*/ 121920 h 2217420"/>
              <a:gd name="connsiteX4" fmla="*/ 4175760 w 4175760"/>
              <a:gd name="connsiteY4" fmla="*/ 121920 h 2217420"/>
              <a:gd name="connsiteX5" fmla="*/ 4175760 w 4175760"/>
              <a:gd name="connsiteY5" fmla="*/ 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5760" h="2217420">
                <a:moveTo>
                  <a:pt x="0" y="2087880"/>
                </a:moveTo>
                <a:lnTo>
                  <a:pt x="0" y="2217420"/>
                </a:lnTo>
                <a:lnTo>
                  <a:pt x="3345180" y="2217420"/>
                </a:lnTo>
                <a:lnTo>
                  <a:pt x="3345180" y="121920"/>
                </a:lnTo>
                <a:lnTo>
                  <a:pt x="4175760" y="121920"/>
                </a:lnTo>
                <a:lnTo>
                  <a:pt x="417576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8214360" y="1798320"/>
            <a:ext cx="2948940" cy="206532"/>
          </a:xfrm>
          <a:custGeom>
            <a:avLst/>
            <a:gdLst>
              <a:gd name="connsiteX0" fmla="*/ 0 w 2948940"/>
              <a:gd name="connsiteY0" fmla="*/ 0 h 144780"/>
              <a:gd name="connsiteX1" fmla="*/ 2948940 w 2948940"/>
              <a:gd name="connsiteY1" fmla="*/ 0 h 144780"/>
              <a:gd name="connsiteX2" fmla="*/ 2948940 w 2948940"/>
              <a:gd name="connsiteY2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8940" h="144780">
                <a:moveTo>
                  <a:pt x="0" y="0"/>
                </a:moveTo>
                <a:lnTo>
                  <a:pt x="2948940" y="0"/>
                </a:lnTo>
                <a:lnTo>
                  <a:pt x="2948940" y="14478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5379719" y="2514600"/>
            <a:ext cx="5544000" cy="1014647"/>
          </a:xfrm>
          <a:custGeom>
            <a:avLst/>
            <a:gdLst>
              <a:gd name="connsiteX0" fmla="*/ 0 w 5547360"/>
              <a:gd name="connsiteY0" fmla="*/ 0 h 1028700"/>
              <a:gd name="connsiteX1" fmla="*/ 0 w 5547360"/>
              <a:gd name="connsiteY1" fmla="*/ 228600 h 1028700"/>
              <a:gd name="connsiteX2" fmla="*/ 2842260 w 5547360"/>
              <a:gd name="connsiteY2" fmla="*/ 228600 h 1028700"/>
              <a:gd name="connsiteX3" fmla="*/ 2842260 w 5547360"/>
              <a:gd name="connsiteY3" fmla="*/ 777240 h 1028700"/>
              <a:gd name="connsiteX4" fmla="*/ 5547360 w 5547360"/>
              <a:gd name="connsiteY4" fmla="*/ 777240 h 1028700"/>
              <a:gd name="connsiteX5" fmla="*/ 5547360 w 5547360"/>
              <a:gd name="connsiteY5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7360" h="1028700">
                <a:moveTo>
                  <a:pt x="0" y="0"/>
                </a:moveTo>
                <a:lnTo>
                  <a:pt x="0" y="228600"/>
                </a:lnTo>
                <a:lnTo>
                  <a:pt x="2842260" y="228600"/>
                </a:lnTo>
                <a:lnTo>
                  <a:pt x="2842260" y="777240"/>
                </a:lnTo>
                <a:lnTo>
                  <a:pt x="5547360" y="777240"/>
                </a:lnTo>
                <a:lnTo>
                  <a:pt x="5547360" y="10287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5"/>
          <p:cNvSpPr/>
          <p:nvPr/>
        </p:nvSpPr>
        <p:spPr>
          <a:xfrm>
            <a:off x="10773313" y="465640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11130673" y="478660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10297383" y="491675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11287983" y="491675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519210" y="432974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619993" y="3968492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各くしが</a:t>
            </a:r>
            <a:endParaRPr lang="en-US" altLang="ja-JP" sz="900" dirty="0" smtClean="0"/>
          </a:p>
          <a:p>
            <a:r>
              <a:rPr lang="en-US" altLang="ja-JP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altLang="ja-JP" sz="5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900" dirty="0" err="1" smtClean="0"/>
              <a:t>だけ</a:t>
            </a:r>
            <a:r>
              <a:rPr lang="ja-JP" altLang="en-US" sz="900" dirty="0" smtClean="0"/>
              <a:t>時間シフト</a:t>
            </a:r>
            <a:endParaRPr kumimoji="1" lang="ja-JP" altLang="en-US" sz="900" dirty="0"/>
          </a:p>
        </p:txBody>
      </p:sp>
      <p:sp>
        <p:nvSpPr>
          <p:cNvPr id="43" name="正方形/長方形 5"/>
          <p:cNvSpPr/>
          <p:nvPr/>
        </p:nvSpPr>
        <p:spPr>
          <a:xfrm>
            <a:off x="5735337" y="239871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691897" y="4152557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04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34076"/>
          <a:stretch/>
        </p:blipFill>
        <p:spPr>
          <a:xfrm>
            <a:off x="0" y="1"/>
            <a:ext cx="4124120" cy="31695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73399"/>
          <a:stretch/>
        </p:blipFill>
        <p:spPr>
          <a:xfrm>
            <a:off x="-2255" y="4198236"/>
            <a:ext cx="4126375" cy="164550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l="-449" t="46876" r="449" b="24859"/>
          <a:stretch/>
        </p:blipFill>
        <p:spPr>
          <a:xfrm>
            <a:off x="4288877" y="67962"/>
            <a:ext cx="4126375" cy="17484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8940" y="2594810"/>
            <a:ext cx="4126312" cy="29140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/>
          <a:srcRect t="79845"/>
          <a:stretch/>
        </p:blipFill>
        <p:spPr>
          <a:xfrm>
            <a:off x="-1128" y="3229231"/>
            <a:ext cx="4124120" cy="9690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1"/>
          <a:stretch/>
        </p:blipFill>
        <p:spPr>
          <a:xfrm>
            <a:off x="-3383" y="5866605"/>
            <a:ext cx="4126375" cy="111416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49580" y="5122651"/>
            <a:ext cx="17526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77138" y="5122651"/>
            <a:ext cx="5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34300" y="5122651"/>
            <a:ext cx="5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1288" y="6092369"/>
            <a:ext cx="992115" cy="2645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直線矢印コネクタ 14"/>
          <p:cNvCxnSpPr>
            <a:stCxn id="13" idx="1"/>
          </p:cNvCxnSpPr>
          <p:nvPr/>
        </p:nvCxnSpPr>
        <p:spPr>
          <a:xfrm flipH="1" flipV="1">
            <a:off x="2095371" y="6019388"/>
            <a:ext cx="255917" cy="205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5860" y="2612447"/>
            <a:ext cx="992115" cy="2645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7" name="直線矢印コネクタ 16"/>
          <p:cNvCxnSpPr>
            <a:stCxn id="16" idx="1"/>
          </p:cNvCxnSpPr>
          <p:nvPr/>
        </p:nvCxnSpPr>
        <p:spPr>
          <a:xfrm flipH="1">
            <a:off x="1791730" y="2744729"/>
            <a:ext cx="254130" cy="192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574589" y="5263978"/>
            <a:ext cx="2353962" cy="882000"/>
          </a:xfrm>
          <a:custGeom>
            <a:avLst/>
            <a:gdLst>
              <a:gd name="connsiteX0" fmla="*/ 0 w 2335427"/>
              <a:gd name="connsiteY0" fmla="*/ 0 h 846438"/>
              <a:gd name="connsiteX1" fmla="*/ 129746 w 2335427"/>
              <a:gd name="connsiteY1" fmla="*/ 111211 h 846438"/>
              <a:gd name="connsiteX2" fmla="*/ 2323070 w 2335427"/>
              <a:gd name="connsiteY2" fmla="*/ 105033 h 846438"/>
              <a:gd name="connsiteX3" fmla="*/ 2335427 w 2335427"/>
              <a:gd name="connsiteY3" fmla="*/ 846438 h 84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427" h="846438">
                <a:moveTo>
                  <a:pt x="0" y="0"/>
                </a:moveTo>
                <a:lnTo>
                  <a:pt x="129746" y="111211"/>
                </a:lnTo>
                <a:lnTo>
                  <a:pt x="2323070" y="105033"/>
                </a:lnTo>
                <a:lnTo>
                  <a:pt x="2335427" y="846438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11289" y="2063400"/>
            <a:ext cx="58686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79126" y="2063400"/>
            <a:ext cx="236924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93089" y="6150740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469277" y="6150740"/>
            <a:ext cx="36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24321" y="6453159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24321" y="6760340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72907" y="6767611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-86497" y="2137719"/>
            <a:ext cx="722870" cy="4701746"/>
          </a:xfrm>
          <a:custGeom>
            <a:avLst/>
            <a:gdLst>
              <a:gd name="connsiteX0" fmla="*/ 488092 w 722870"/>
              <a:gd name="connsiteY0" fmla="*/ 0 h 4701746"/>
              <a:gd name="connsiteX1" fmla="*/ 0 w 722870"/>
              <a:gd name="connsiteY1" fmla="*/ 0 h 4701746"/>
              <a:gd name="connsiteX2" fmla="*/ 0 w 722870"/>
              <a:gd name="connsiteY2" fmla="*/ 4701746 h 4701746"/>
              <a:gd name="connsiteX3" fmla="*/ 722870 w 722870"/>
              <a:gd name="connsiteY3" fmla="*/ 4701746 h 47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870" h="4701746">
                <a:moveTo>
                  <a:pt x="488092" y="0"/>
                </a:moveTo>
                <a:lnTo>
                  <a:pt x="0" y="0"/>
                </a:lnTo>
                <a:lnTo>
                  <a:pt x="0" y="4701746"/>
                </a:lnTo>
                <a:lnTo>
                  <a:pt x="722870" y="4701746"/>
                </a:ln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-86497" y="6542001"/>
            <a:ext cx="756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FF0000"/>
                </a:solidFill>
              </a:rPr>
              <a:t>一致する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736031" y="545758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76549" y="545758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714149" y="41658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419279" y="54856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432104" y="818441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720189" y="353616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60188" y="408711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97998" y="5444873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973549" y="544681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924712" y="544082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02404" y="5711028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154407" y="1428977"/>
            <a:ext cx="176417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352064" y="1568920"/>
            <a:ext cx="255111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00130" y="1568920"/>
            <a:ext cx="450095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 cstate="print"/>
          <a:srcRect b="54517"/>
          <a:stretch/>
        </p:blipFill>
        <p:spPr>
          <a:xfrm>
            <a:off x="4288877" y="1851181"/>
            <a:ext cx="2173274" cy="627995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7" cstate="print"/>
          <a:srcRect t="46253"/>
          <a:stretch/>
        </p:blipFill>
        <p:spPr>
          <a:xfrm>
            <a:off x="6447149" y="1860207"/>
            <a:ext cx="1968103" cy="672034"/>
          </a:xfrm>
          <a:prstGeom prst="rect">
            <a:avLst/>
          </a:prstGeom>
        </p:spPr>
      </p:pic>
      <p:grpSp>
        <p:nvGrpSpPr>
          <p:cNvPr id="55" name="グループ化 54"/>
          <p:cNvGrpSpPr/>
          <p:nvPr/>
        </p:nvGrpSpPr>
        <p:grpSpPr>
          <a:xfrm>
            <a:off x="6886917" y="5571477"/>
            <a:ext cx="1038017" cy="844909"/>
            <a:chOff x="8686004" y="2744729"/>
            <a:chExt cx="1038017" cy="844909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9374" y="2923949"/>
              <a:ext cx="864647" cy="644693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004" y="2757088"/>
              <a:ext cx="697785" cy="166861"/>
            </a:xfrm>
            <a:prstGeom prst="rect">
              <a:avLst/>
            </a:prstGeom>
          </p:spPr>
        </p:pic>
        <p:sp>
          <p:nvSpPr>
            <p:cNvPr id="53" name="正方形/長方形 52"/>
            <p:cNvSpPr/>
            <p:nvPr/>
          </p:nvSpPr>
          <p:spPr>
            <a:xfrm>
              <a:off x="8705335" y="2744729"/>
              <a:ext cx="1018686" cy="8449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57" name="直線矢印コネクタ 56"/>
          <p:cNvCxnSpPr>
            <a:stCxn id="53" idx="0"/>
          </p:cNvCxnSpPr>
          <p:nvPr/>
        </p:nvCxnSpPr>
        <p:spPr>
          <a:xfrm flipH="1" flipV="1">
            <a:off x="7366499" y="4726459"/>
            <a:ext cx="49092" cy="845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6884632" y="6467831"/>
            <a:ext cx="1012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離散信号だから</a:t>
            </a:r>
            <a:endParaRPr kumimoji="1" lang="ja-JP" altLang="en-US" sz="900" dirty="0"/>
          </a:p>
        </p:txBody>
      </p:sp>
      <p:sp>
        <p:nvSpPr>
          <p:cNvPr id="60" name="正方形/長方形 59"/>
          <p:cNvSpPr/>
          <p:nvPr/>
        </p:nvSpPr>
        <p:spPr>
          <a:xfrm>
            <a:off x="7532487" y="463699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421388" y="3393982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256527" y="325253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609571" y="2648196"/>
            <a:ext cx="9144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620755" y="292483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159751" y="292483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501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56847" cy="48482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3519"/>
          <a:stretch/>
        </p:blipFill>
        <p:spPr>
          <a:xfrm>
            <a:off x="1386" y="4952090"/>
            <a:ext cx="3955461" cy="20678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7657"/>
          <a:stretch/>
        </p:blipFill>
        <p:spPr>
          <a:xfrm>
            <a:off x="4171950" y="85725"/>
            <a:ext cx="3955461" cy="35337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-1" b="47273"/>
          <a:stretch/>
        </p:blipFill>
        <p:spPr>
          <a:xfrm>
            <a:off x="4171949" y="3637247"/>
            <a:ext cx="3955461" cy="29635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53227"/>
          <a:stretch/>
        </p:blipFill>
        <p:spPr>
          <a:xfrm>
            <a:off x="8342514" y="85725"/>
            <a:ext cx="3955461" cy="26289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42512" y="2743200"/>
            <a:ext cx="3955463" cy="2418442"/>
          </a:xfrm>
          <a:prstGeom prst="rect">
            <a:avLst/>
          </a:prstGeom>
        </p:spPr>
      </p:pic>
      <p:sp>
        <p:nvSpPr>
          <p:cNvPr id="10" name="正方形/長方形 5"/>
          <p:cNvSpPr/>
          <p:nvPr/>
        </p:nvSpPr>
        <p:spPr>
          <a:xfrm>
            <a:off x="1504589" y="100376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くし型関数のフーリエ変換，たたみこみ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正方形/長方形 5"/>
          <p:cNvSpPr/>
          <p:nvPr/>
        </p:nvSpPr>
        <p:spPr>
          <a:xfrm>
            <a:off x="2471574" y="265044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490374" y="300858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653674" y="300858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125037" y="4395420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803217" y="497297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7192337" y="9764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1654" y="47864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974979" y="61391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184529" y="478644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20004" y="61391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5527854" y="2398712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4674414" y="567531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3754" y="567531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284054" y="579601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967887" y="579601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7604798" y="579601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8974009" y="101646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10139193" y="274476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10875793" y="352924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907280" y="434340"/>
            <a:ext cx="4130040" cy="2217420"/>
          </a:xfrm>
          <a:custGeom>
            <a:avLst/>
            <a:gdLst>
              <a:gd name="connsiteX0" fmla="*/ 0 w 4175760"/>
              <a:gd name="connsiteY0" fmla="*/ 2087880 h 2217420"/>
              <a:gd name="connsiteX1" fmla="*/ 0 w 4175760"/>
              <a:gd name="connsiteY1" fmla="*/ 2217420 h 2217420"/>
              <a:gd name="connsiteX2" fmla="*/ 3345180 w 4175760"/>
              <a:gd name="connsiteY2" fmla="*/ 2217420 h 2217420"/>
              <a:gd name="connsiteX3" fmla="*/ 3345180 w 4175760"/>
              <a:gd name="connsiteY3" fmla="*/ 121920 h 2217420"/>
              <a:gd name="connsiteX4" fmla="*/ 4175760 w 4175760"/>
              <a:gd name="connsiteY4" fmla="*/ 121920 h 2217420"/>
              <a:gd name="connsiteX5" fmla="*/ 4175760 w 4175760"/>
              <a:gd name="connsiteY5" fmla="*/ 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5760" h="2217420">
                <a:moveTo>
                  <a:pt x="0" y="2087880"/>
                </a:moveTo>
                <a:lnTo>
                  <a:pt x="0" y="2217420"/>
                </a:lnTo>
                <a:lnTo>
                  <a:pt x="3345180" y="2217420"/>
                </a:lnTo>
                <a:lnTo>
                  <a:pt x="3345180" y="121920"/>
                </a:lnTo>
                <a:lnTo>
                  <a:pt x="4175760" y="121920"/>
                </a:lnTo>
                <a:lnTo>
                  <a:pt x="417576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8214360" y="1798320"/>
            <a:ext cx="2948940" cy="206532"/>
          </a:xfrm>
          <a:custGeom>
            <a:avLst/>
            <a:gdLst>
              <a:gd name="connsiteX0" fmla="*/ 0 w 2948940"/>
              <a:gd name="connsiteY0" fmla="*/ 0 h 144780"/>
              <a:gd name="connsiteX1" fmla="*/ 2948940 w 2948940"/>
              <a:gd name="connsiteY1" fmla="*/ 0 h 144780"/>
              <a:gd name="connsiteX2" fmla="*/ 2948940 w 2948940"/>
              <a:gd name="connsiteY2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8940" h="144780">
                <a:moveTo>
                  <a:pt x="0" y="0"/>
                </a:moveTo>
                <a:lnTo>
                  <a:pt x="2948940" y="0"/>
                </a:lnTo>
                <a:lnTo>
                  <a:pt x="2948940" y="14478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5379719" y="2514600"/>
            <a:ext cx="5544000" cy="1014647"/>
          </a:xfrm>
          <a:custGeom>
            <a:avLst/>
            <a:gdLst>
              <a:gd name="connsiteX0" fmla="*/ 0 w 5547360"/>
              <a:gd name="connsiteY0" fmla="*/ 0 h 1028700"/>
              <a:gd name="connsiteX1" fmla="*/ 0 w 5547360"/>
              <a:gd name="connsiteY1" fmla="*/ 228600 h 1028700"/>
              <a:gd name="connsiteX2" fmla="*/ 2842260 w 5547360"/>
              <a:gd name="connsiteY2" fmla="*/ 228600 h 1028700"/>
              <a:gd name="connsiteX3" fmla="*/ 2842260 w 5547360"/>
              <a:gd name="connsiteY3" fmla="*/ 777240 h 1028700"/>
              <a:gd name="connsiteX4" fmla="*/ 5547360 w 5547360"/>
              <a:gd name="connsiteY4" fmla="*/ 777240 h 1028700"/>
              <a:gd name="connsiteX5" fmla="*/ 5547360 w 5547360"/>
              <a:gd name="connsiteY5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7360" h="1028700">
                <a:moveTo>
                  <a:pt x="0" y="0"/>
                </a:moveTo>
                <a:lnTo>
                  <a:pt x="0" y="228600"/>
                </a:lnTo>
                <a:lnTo>
                  <a:pt x="2842260" y="228600"/>
                </a:lnTo>
                <a:lnTo>
                  <a:pt x="2842260" y="777240"/>
                </a:lnTo>
                <a:lnTo>
                  <a:pt x="5547360" y="777240"/>
                </a:lnTo>
                <a:lnTo>
                  <a:pt x="5547360" y="10287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5"/>
          <p:cNvSpPr/>
          <p:nvPr/>
        </p:nvSpPr>
        <p:spPr>
          <a:xfrm>
            <a:off x="10773313" y="465640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11130673" y="478660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10297383" y="491675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11287983" y="491675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519210" y="432974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619993" y="3968492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各くしが</a:t>
            </a:r>
            <a:endParaRPr lang="en-US" altLang="ja-JP" sz="900" dirty="0" smtClean="0"/>
          </a:p>
          <a:p>
            <a:r>
              <a:rPr lang="en-US" altLang="ja-JP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altLang="ja-JP" sz="5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900" dirty="0" err="1" smtClean="0"/>
              <a:t>だけ</a:t>
            </a:r>
            <a:r>
              <a:rPr lang="ja-JP" altLang="en-US" sz="900" dirty="0" smtClean="0"/>
              <a:t>時間シフト</a:t>
            </a:r>
            <a:endParaRPr kumimoji="1" lang="ja-JP" altLang="en-US" sz="900" dirty="0"/>
          </a:p>
        </p:txBody>
      </p:sp>
      <p:sp>
        <p:nvSpPr>
          <p:cNvPr id="43" name="正方形/長方形 5"/>
          <p:cNvSpPr/>
          <p:nvPr/>
        </p:nvSpPr>
        <p:spPr>
          <a:xfrm>
            <a:off x="5735337" y="239871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691897" y="4152557"/>
            <a:ext cx="180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642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9977" cy="3400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1" b="69508"/>
          <a:stretch/>
        </p:blipFill>
        <p:spPr>
          <a:xfrm>
            <a:off x="0" y="3508880"/>
            <a:ext cx="4458273" cy="19679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1229" b="1"/>
          <a:stretch/>
        </p:blipFill>
        <p:spPr>
          <a:xfrm>
            <a:off x="4601713" y="155270"/>
            <a:ext cx="4458273" cy="44386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1713" y="4612969"/>
            <a:ext cx="4458273" cy="839011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3226080" y="100547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00" dirty="0">
                <a:solidFill>
                  <a:schemeClr val="tx1"/>
                </a:solidFill>
              </a:rPr>
              <a:t>無勉</a:t>
            </a:r>
            <a:r>
              <a:rPr lang="ja-JP" altLang="en-US" sz="700" dirty="0" smtClean="0">
                <a:solidFill>
                  <a:schemeClr val="tx1"/>
                </a:solidFill>
              </a:rPr>
              <a:t>に</a:t>
            </a:r>
            <a:r>
              <a:rPr lang="en-US" altLang="ja-JP" sz="700" dirty="0" err="1" smtClean="0">
                <a:solidFill>
                  <a:schemeClr val="tx1"/>
                </a:solidFill>
              </a:rPr>
              <a:t>s</a:t>
            </a:r>
            <a:r>
              <a:rPr kumimoji="1" lang="en-US" altLang="ja-JP" sz="700" dirty="0" err="1" smtClean="0">
                <a:solidFill>
                  <a:schemeClr val="tx1"/>
                </a:solidFill>
              </a:rPr>
              <a:t>inc</a:t>
            </a:r>
            <a:r>
              <a:rPr kumimoji="1" lang="ja-JP" altLang="en-US" sz="700" dirty="0" smtClean="0">
                <a:solidFill>
                  <a:schemeClr val="tx1"/>
                </a:solidFill>
              </a:rPr>
              <a:t>関数を足す話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0" name="正方形/長方形 5"/>
          <p:cNvSpPr/>
          <p:nvPr/>
        </p:nvSpPr>
        <p:spPr>
          <a:xfrm>
            <a:off x="3599460" y="225897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3501840" y="240619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773880" y="277957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3494220" y="3137710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3585600" y="5187490"/>
            <a:ext cx="64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740820" y="5187490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6148378" y="18014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6948478" y="87461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274358" y="874612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476038" y="102166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7413297" y="1021664"/>
            <a:ext cx="66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4906318" y="117179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7177078" y="153755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325417" y="4031564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2137" y="4177486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8476795" y="40279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032517" y="387667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6907145" y="431243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5613417" y="2779570"/>
            <a:ext cx="862621" cy="1097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 flipV="1">
            <a:off x="6346378" y="2460190"/>
            <a:ext cx="489048" cy="1853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9977" cy="3400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1" b="69508"/>
          <a:stretch/>
        </p:blipFill>
        <p:spPr>
          <a:xfrm>
            <a:off x="0" y="3508880"/>
            <a:ext cx="4458273" cy="19679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1229" b="1"/>
          <a:stretch/>
        </p:blipFill>
        <p:spPr>
          <a:xfrm>
            <a:off x="4601713" y="155270"/>
            <a:ext cx="4458273" cy="44386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1713" y="4612969"/>
            <a:ext cx="4458273" cy="839011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3226080" y="100547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00" dirty="0">
                <a:solidFill>
                  <a:schemeClr val="tx1"/>
                </a:solidFill>
              </a:rPr>
              <a:t>無勉</a:t>
            </a:r>
            <a:r>
              <a:rPr lang="ja-JP" altLang="en-US" sz="700" dirty="0" smtClean="0">
                <a:solidFill>
                  <a:schemeClr val="tx1"/>
                </a:solidFill>
              </a:rPr>
              <a:t>に</a:t>
            </a:r>
            <a:r>
              <a:rPr lang="en-US" altLang="ja-JP" sz="700" dirty="0" err="1" smtClean="0">
                <a:solidFill>
                  <a:schemeClr val="tx1"/>
                </a:solidFill>
              </a:rPr>
              <a:t>s</a:t>
            </a:r>
            <a:r>
              <a:rPr kumimoji="1" lang="en-US" altLang="ja-JP" sz="700" dirty="0" err="1" smtClean="0">
                <a:solidFill>
                  <a:schemeClr val="tx1"/>
                </a:solidFill>
              </a:rPr>
              <a:t>inc</a:t>
            </a:r>
            <a:r>
              <a:rPr kumimoji="1" lang="ja-JP" altLang="en-US" sz="700" dirty="0" smtClean="0">
                <a:solidFill>
                  <a:schemeClr val="tx1"/>
                </a:solidFill>
              </a:rPr>
              <a:t>関数を足す話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0" name="正方形/長方形 5"/>
          <p:cNvSpPr/>
          <p:nvPr/>
        </p:nvSpPr>
        <p:spPr>
          <a:xfrm>
            <a:off x="3599460" y="225897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3501840" y="240619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773880" y="277957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3494220" y="3137710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3585600" y="5187490"/>
            <a:ext cx="64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740820" y="5187490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6148378" y="18014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6948478" y="87461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274358" y="874612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476038" y="102166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7413297" y="1021664"/>
            <a:ext cx="66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4906318" y="117179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7177078" y="153755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325417" y="4031564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2137" y="4177486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8476795" y="40279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032517" y="387667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6907145" y="431243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5613417" y="2779570"/>
            <a:ext cx="862621" cy="1097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 flipV="1">
            <a:off x="6346378" y="2460190"/>
            <a:ext cx="489048" cy="1853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88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図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/>
          <a:stretch/>
        </p:blipFill>
        <p:spPr>
          <a:xfrm>
            <a:off x="8356600" y="1946004"/>
            <a:ext cx="3696821" cy="12303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4019550" cy="49539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6906"/>
          <a:stretch/>
        </p:blipFill>
        <p:spPr>
          <a:xfrm>
            <a:off x="4200525" y="114300"/>
            <a:ext cx="4019550" cy="43989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0525" y="4513229"/>
            <a:ext cx="4019550" cy="2227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73569"/>
          <a:stretch/>
        </p:blipFill>
        <p:spPr>
          <a:xfrm>
            <a:off x="0" y="5048250"/>
            <a:ext cx="4019550" cy="1590675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2566035" y="1354026"/>
            <a:ext cx="33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2500475" y="248634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559300" y="395265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565650" y="249471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658300" y="262392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913535" y="302695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1237135" y="3820705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570950" y="4154916"/>
            <a:ext cx="2412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2200535" y="506095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2513175" y="52007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1829875" y="540234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1667875" y="594123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2756810" y="593675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1817175" y="637212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3271325" y="637212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-25400" y="3606800"/>
            <a:ext cx="1206500" cy="1473200"/>
          </a:xfrm>
          <a:custGeom>
            <a:avLst/>
            <a:gdLst>
              <a:gd name="connsiteX0" fmla="*/ 1155700 w 1155700"/>
              <a:gd name="connsiteY0" fmla="*/ 1473200 h 1473200"/>
              <a:gd name="connsiteX1" fmla="*/ 1155700 w 1155700"/>
              <a:gd name="connsiteY1" fmla="*/ 1206500 h 1473200"/>
              <a:gd name="connsiteX2" fmla="*/ 0 w 1155700"/>
              <a:gd name="connsiteY2" fmla="*/ 1206500 h 1473200"/>
              <a:gd name="connsiteX3" fmla="*/ 0 w 1155700"/>
              <a:gd name="connsiteY3" fmla="*/ 0 h 1473200"/>
              <a:gd name="connsiteX4" fmla="*/ 431800 w 1155700"/>
              <a:gd name="connsiteY4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1473200">
                <a:moveTo>
                  <a:pt x="1155700" y="1473200"/>
                </a:moveTo>
                <a:lnTo>
                  <a:pt x="1155700" y="1206500"/>
                </a:lnTo>
                <a:lnTo>
                  <a:pt x="0" y="1206500"/>
                </a:lnTo>
                <a:lnTo>
                  <a:pt x="0" y="0"/>
                </a:lnTo>
                <a:lnTo>
                  <a:pt x="43180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/>
          <p:nvPr/>
        </p:nvCxnSpPr>
        <p:spPr>
          <a:xfrm flipH="1" flipV="1">
            <a:off x="1336675" y="4730750"/>
            <a:ext cx="331200" cy="3302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5"/>
          <p:cNvSpPr/>
          <p:nvPr/>
        </p:nvSpPr>
        <p:spPr>
          <a:xfrm>
            <a:off x="7123070" y="48083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5515250" y="61169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7953650" y="61169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6518550" y="115144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6461400" y="168484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5"/>
          <p:cNvSpPr/>
          <p:nvPr/>
        </p:nvSpPr>
        <p:spPr>
          <a:xfrm>
            <a:off x="7708000" y="273388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5"/>
          <p:cNvSpPr/>
          <p:nvPr/>
        </p:nvSpPr>
        <p:spPr>
          <a:xfrm>
            <a:off x="5041000" y="286093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5"/>
          <p:cNvSpPr/>
          <p:nvPr/>
        </p:nvSpPr>
        <p:spPr>
          <a:xfrm>
            <a:off x="6210300" y="2733888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5"/>
          <p:cNvSpPr/>
          <p:nvPr/>
        </p:nvSpPr>
        <p:spPr>
          <a:xfrm>
            <a:off x="6894370" y="2865293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873876" y="3871522"/>
            <a:ext cx="688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たたみこみ</a:t>
            </a:r>
            <a:endParaRPr kumimoji="1" lang="ja-JP" altLang="en-US" sz="8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04013" y="4818972"/>
            <a:ext cx="688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たたみこみ</a:t>
            </a:r>
            <a:endParaRPr kumimoji="1" lang="ja-JP" altLang="en-US" sz="800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print"/>
          <a:srcRect l="11087" t="45422" r="17365" b="43456"/>
          <a:stretch/>
        </p:blipFill>
        <p:spPr>
          <a:xfrm>
            <a:off x="8107680" y="3262455"/>
            <a:ext cx="2950418" cy="541020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5876793" y="3748519"/>
            <a:ext cx="66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/>
              <a:t>普通の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フーリエ変換</a:t>
            </a:r>
            <a:endParaRPr kumimoji="1" lang="ja-JP" altLang="en-US" sz="7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0556341" y="2863394"/>
            <a:ext cx="1541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X</a:t>
            </a:r>
            <a:r>
              <a:rPr kumimoji="1" lang="ja-JP" altLang="en-US" sz="800" dirty="0" smtClean="0"/>
              <a:t>を</a:t>
            </a:r>
            <a:r>
              <a:rPr kumimoji="1" lang="en-US" altLang="ja-JP" sz="800" dirty="0" err="1" smtClean="0"/>
              <a:t>kΩ</a:t>
            </a:r>
            <a:r>
              <a:rPr kumimoji="1" lang="ja-JP" altLang="en-US" sz="800" dirty="0" smtClean="0"/>
              <a:t>ずらして足す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　→周期的に繰り返す</a:t>
            </a:r>
            <a:endParaRPr kumimoji="1" lang="ja-JP" altLang="en-US" sz="800" dirty="0"/>
          </a:p>
        </p:txBody>
      </p:sp>
      <p:sp>
        <p:nvSpPr>
          <p:cNvPr id="44" name="正方形/長方形 5"/>
          <p:cNvSpPr/>
          <p:nvPr/>
        </p:nvSpPr>
        <p:spPr>
          <a:xfrm>
            <a:off x="5204306" y="3065468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5263910" y="4391537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5"/>
          <p:cNvSpPr/>
          <p:nvPr/>
        </p:nvSpPr>
        <p:spPr>
          <a:xfrm>
            <a:off x="5949710" y="454393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6526170" y="5666017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5543330" y="5798990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"/>
          <p:cNvSpPr/>
          <p:nvPr/>
        </p:nvSpPr>
        <p:spPr>
          <a:xfrm>
            <a:off x="6856370" y="616314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"/>
          <p:cNvSpPr/>
          <p:nvPr/>
        </p:nvSpPr>
        <p:spPr>
          <a:xfrm>
            <a:off x="5784950" y="6301365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5872" y="6200990"/>
            <a:ext cx="3312017" cy="588199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7292" y="4104833"/>
            <a:ext cx="3457843" cy="668643"/>
          </a:xfrm>
          <a:prstGeom prst="rect">
            <a:avLst/>
          </a:prstGeom>
        </p:spPr>
      </p:pic>
      <p:cxnSp>
        <p:nvCxnSpPr>
          <p:cNvPr id="23" name="直線矢印コネクタ 22"/>
          <p:cNvCxnSpPr/>
          <p:nvPr/>
        </p:nvCxnSpPr>
        <p:spPr>
          <a:xfrm flipV="1">
            <a:off x="10412552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 flipV="1">
            <a:off x="10499154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V="1">
            <a:off x="10585756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V="1">
            <a:off x="10782062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flipV="1">
            <a:off x="10983448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11189914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 flipV="1">
            <a:off x="10683909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V="1">
            <a:off x="10880215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V="1">
            <a:off x="11086681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11285527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/>
          <p:nvPr/>
        </p:nvCxnSpPr>
        <p:spPr>
          <a:xfrm flipV="1">
            <a:off x="11476753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1138114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 flipV="1">
            <a:off x="11579986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 flipV="1">
            <a:off x="1175597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 flipV="1">
            <a:off x="11675599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7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9778" y="5024097"/>
            <a:ext cx="3166192" cy="892598"/>
          </a:xfrm>
          <a:prstGeom prst="rect">
            <a:avLst/>
          </a:prstGeom>
        </p:spPr>
      </p:pic>
      <p:cxnSp>
        <p:nvCxnSpPr>
          <p:cNvPr id="83" name="直線矢印コネクタ 82"/>
          <p:cNvCxnSpPr/>
          <p:nvPr/>
        </p:nvCxnSpPr>
        <p:spPr>
          <a:xfrm flipV="1">
            <a:off x="8840641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9065230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9289819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 flipV="1">
            <a:off x="8690915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 flipV="1">
            <a:off x="8915504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 flipV="1">
            <a:off x="9140093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V="1">
            <a:off x="9364682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 flipV="1">
            <a:off x="9514408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 flipV="1">
            <a:off x="8765778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V="1">
            <a:off x="8990367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V="1">
            <a:off x="9214956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V="1">
            <a:off x="9439545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 flipV="1">
            <a:off x="9589271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V="1">
            <a:off x="9664134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 flipV="1">
            <a:off x="9813863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/>
          <p:nvPr/>
        </p:nvCxnSpPr>
        <p:spPr>
          <a:xfrm flipV="1">
            <a:off x="9738997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 flipV="1">
            <a:off x="1032595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0616620" y="3831595"/>
                <a:ext cx="1256718" cy="256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620" y="3831595"/>
                <a:ext cx="1256718" cy="256032"/>
              </a:xfrm>
              <a:prstGeom prst="rect">
                <a:avLst/>
              </a:prstGeom>
              <a:blipFill rotWithShape="0">
                <a:blip r:embed="rId10"/>
                <a:stretch>
                  <a:fillRect l="-6796" t="-216667" r="-12136" b="-30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テキスト ボックス 102"/>
              <p:cNvSpPr txBox="1"/>
              <p:nvPr/>
            </p:nvSpPr>
            <p:spPr>
              <a:xfrm>
                <a:off x="8650626" y="3845350"/>
                <a:ext cx="1343843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l-GR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kumimoji="1" lang="en-US" altLang="ja-JP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9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03" name="テキスト ボックス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26" y="3845350"/>
                <a:ext cx="1343843" cy="256032"/>
              </a:xfrm>
              <a:prstGeom prst="rect">
                <a:avLst/>
              </a:prstGeom>
              <a:blipFill rotWithShape="0">
                <a:blip r:embed="rId11"/>
                <a:stretch>
                  <a:fillRect t="-216667" r="-13122" b="-30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テキスト ボックス 103"/>
          <p:cNvSpPr txBox="1"/>
          <p:nvPr/>
        </p:nvSpPr>
        <p:spPr>
          <a:xfrm>
            <a:off x="8711829" y="4664144"/>
            <a:ext cx="3085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周期的にしてたたみこむ　　　　</a:t>
            </a:r>
            <a:r>
              <a:rPr lang="ja-JP" altLang="en-US" sz="800" dirty="0" smtClean="0"/>
              <a:t>→　　　　周波数領域で離散的になる</a:t>
            </a:r>
            <a:endParaRPr kumimoji="1" lang="en-US" altLang="ja-JP" sz="800" dirty="0" smtClean="0"/>
          </a:p>
        </p:txBody>
      </p:sp>
      <p:cxnSp>
        <p:nvCxnSpPr>
          <p:cNvPr id="105" name="直線矢印コネクタ 104"/>
          <p:cNvCxnSpPr/>
          <p:nvPr/>
        </p:nvCxnSpPr>
        <p:spPr>
          <a:xfrm flipV="1">
            <a:off x="8656239" y="4220121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図 105"/>
          <p:cNvPicPr>
            <a:picLocks noChangeAspect="1"/>
          </p:cNvPicPr>
          <p:nvPr/>
        </p:nvPicPr>
        <p:blipFill rotWithShape="1">
          <a:blip r:embed="rId8" cstate="print"/>
          <a:srcRect l="3081" t="25423" r="78567" b="35304"/>
          <a:stretch/>
        </p:blipFill>
        <p:spPr>
          <a:xfrm>
            <a:off x="9224963" y="4275113"/>
            <a:ext cx="634589" cy="262597"/>
          </a:xfrm>
          <a:prstGeom prst="rect">
            <a:avLst/>
          </a:prstGeom>
        </p:spPr>
      </p:pic>
      <p:cxnSp>
        <p:nvCxnSpPr>
          <p:cNvPr id="107" name="直線矢印コネクタ 106"/>
          <p:cNvCxnSpPr/>
          <p:nvPr/>
        </p:nvCxnSpPr>
        <p:spPr>
          <a:xfrm flipV="1">
            <a:off x="9268780" y="4223154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9864315" y="4216701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8317100" y="5863184"/>
            <a:ext cx="308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周期的な</a:t>
            </a:r>
            <a:r>
              <a:rPr lang="ja-JP" altLang="en-US" sz="900" dirty="0" smtClean="0"/>
              <a:t>信号をサンプルする</a:t>
            </a:r>
            <a:r>
              <a:rPr kumimoji="1" lang="ja-JP" altLang="en-US" sz="900" dirty="0" smtClean="0"/>
              <a:t>　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→　周波数領域で周期的になる</a:t>
            </a:r>
            <a:endParaRPr kumimoji="1" lang="en-US" altLang="ja-JP" sz="9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8656409" y="4932250"/>
                <a:ext cx="1343843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l-GR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9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09" y="4932250"/>
                <a:ext cx="1343843" cy="256032"/>
              </a:xfrm>
              <a:prstGeom prst="rect">
                <a:avLst/>
              </a:prstGeom>
              <a:blipFill rotWithShape="0">
                <a:blip r:embed="rId12"/>
                <a:stretch>
                  <a:fillRect l="-1364" t="-214286" r="-10000" b="-30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/>
              <p:cNvSpPr txBox="1"/>
              <p:nvPr/>
            </p:nvSpPr>
            <p:spPr>
              <a:xfrm>
                <a:off x="10446027" y="5956423"/>
                <a:ext cx="1256718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12" name="テキスト ボックス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027" y="5956423"/>
                <a:ext cx="1256718" cy="256032"/>
              </a:xfrm>
              <a:prstGeom prst="rect">
                <a:avLst/>
              </a:prstGeom>
              <a:blipFill rotWithShape="0">
                <a:blip r:embed="rId13"/>
                <a:stretch>
                  <a:fillRect l="-4854" t="-214286" r="-14078" b="-30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矢印コネクタ 113"/>
          <p:cNvCxnSpPr/>
          <p:nvPr/>
        </p:nvCxnSpPr>
        <p:spPr>
          <a:xfrm flipV="1">
            <a:off x="11086681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11514853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/>
          <p:nvPr/>
        </p:nvCxnSpPr>
        <p:spPr>
          <a:xfrm flipV="1">
            <a:off x="10662340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5"/>
          <p:cNvSpPr/>
          <p:nvPr/>
        </p:nvSpPr>
        <p:spPr>
          <a:xfrm>
            <a:off x="8281017" y="4901105"/>
            <a:ext cx="3622111" cy="192618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フリーフォーム 118"/>
          <p:cNvSpPr/>
          <p:nvPr/>
        </p:nvSpPr>
        <p:spPr>
          <a:xfrm>
            <a:off x="7810500" y="3634740"/>
            <a:ext cx="571500" cy="1264920"/>
          </a:xfrm>
          <a:custGeom>
            <a:avLst/>
            <a:gdLst>
              <a:gd name="connsiteX0" fmla="*/ 0 w 571500"/>
              <a:gd name="connsiteY0" fmla="*/ 0 h 1264920"/>
              <a:gd name="connsiteX1" fmla="*/ 205740 w 571500"/>
              <a:gd name="connsiteY1" fmla="*/ 0 h 1264920"/>
              <a:gd name="connsiteX2" fmla="*/ 205740 w 571500"/>
              <a:gd name="connsiteY2" fmla="*/ 525780 h 1264920"/>
              <a:gd name="connsiteX3" fmla="*/ 571500 w 571500"/>
              <a:gd name="connsiteY3" fmla="*/ 525780 h 1264920"/>
              <a:gd name="connsiteX4" fmla="*/ 571500 w 571500"/>
              <a:gd name="connsiteY4" fmla="*/ 126492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1264920">
                <a:moveTo>
                  <a:pt x="0" y="0"/>
                </a:moveTo>
                <a:lnTo>
                  <a:pt x="205740" y="0"/>
                </a:lnTo>
                <a:lnTo>
                  <a:pt x="205740" y="525780"/>
                </a:lnTo>
                <a:lnTo>
                  <a:pt x="571500" y="525780"/>
                </a:lnTo>
                <a:lnTo>
                  <a:pt x="571500" y="126492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 120"/>
          <p:cNvSpPr/>
          <p:nvPr/>
        </p:nvSpPr>
        <p:spPr>
          <a:xfrm>
            <a:off x="7665720" y="4678680"/>
            <a:ext cx="883920" cy="152400"/>
          </a:xfrm>
          <a:custGeom>
            <a:avLst/>
            <a:gdLst>
              <a:gd name="connsiteX0" fmla="*/ 0 w 883920"/>
              <a:gd name="connsiteY0" fmla="*/ 152400 h 152400"/>
              <a:gd name="connsiteX1" fmla="*/ 0 w 883920"/>
              <a:gd name="connsiteY1" fmla="*/ 0 h 152400"/>
              <a:gd name="connsiteX2" fmla="*/ 883920 w 883920"/>
              <a:gd name="connsiteY2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920" h="152400">
                <a:moveTo>
                  <a:pt x="0" y="152400"/>
                </a:moveTo>
                <a:lnTo>
                  <a:pt x="0" y="0"/>
                </a:lnTo>
                <a:lnTo>
                  <a:pt x="883920" y="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5"/>
          <p:cNvSpPr/>
          <p:nvPr/>
        </p:nvSpPr>
        <p:spPr>
          <a:xfrm>
            <a:off x="8803878" y="4705902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5"/>
          <p:cNvSpPr/>
          <p:nvPr/>
        </p:nvSpPr>
        <p:spPr>
          <a:xfrm>
            <a:off x="9360334" y="4713522"/>
            <a:ext cx="34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5"/>
          <p:cNvSpPr/>
          <p:nvPr/>
        </p:nvSpPr>
        <p:spPr>
          <a:xfrm>
            <a:off x="9274068" y="6046258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5"/>
          <p:cNvSpPr/>
          <p:nvPr/>
        </p:nvSpPr>
        <p:spPr>
          <a:xfrm>
            <a:off x="11059520" y="4712887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5"/>
          <p:cNvSpPr/>
          <p:nvPr/>
        </p:nvSpPr>
        <p:spPr>
          <a:xfrm>
            <a:off x="8403238" y="5909075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4" name="直線コネクタ 133"/>
          <p:cNvCxnSpPr/>
          <p:nvPr/>
        </p:nvCxnSpPr>
        <p:spPr>
          <a:xfrm>
            <a:off x="7914110" y="4678680"/>
            <a:ext cx="0" cy="83166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円/楕円 134"/>
          <p:cNvSpPr/>
          <p:nvPr/>
        </p:nvSpPr>
        <p:spPr>
          <a:xfrm>
            <a:off x="7902391" y="4663753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1" name="直線コネクタ 140"/>
          <p:cNvCxnSpPr/>
          <p:nvPr/>
        </p:nvCxnSpPr>
        <p:spPr>
          <a:xfrm>
            <a:off x="7708000" y="6372124"/>
            <a:ext cx="573017" cy="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下矢印 146"/>
          <p:cNvSpPr/>
          <p:nvPr/>
        </p:nvSpPr>
        <p:spPr>
          <a:xfrm>
            <a:off x="10021276" y="5897374"/>
            <a:ext cx="331481" cy="309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5"/>
          <p:cNvSpPr/>
          <p:nvPr/>
        </p:nvSpPr>
        <p:spPr>
          <a:xfrm>
            <a:off x="10803554" y="3016186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 116"/>
          <p:cNvSpPr/>
          <p:nvPr/>
        </p:nvSpPr>
        <p:spPr>
          <a:xfrm>
            <a:off x="6554709" y="2154725"/>
            <a:ext cx="2064529" cy="570368"/>
          </a:xfrm>
          <a:custGeom>
            <a:avLst/>
            <a:gdLst>
              <a:gd name="connsiteX0" fmla="*/ 0 w 2571184"/>
              <a:gd name="connsiteY0" fmla="*/ 570368 h 570368"/>
              <a:gd name="connsiteX1" fmla="*/ 0 w 2571184"/>
              <a:gd name="connsiteY1" fmla="*/ 344031 h 570368"/>
              <a:gd name="connsiteX2" fmla="*/ 2571184 w 2571184"/>
              <a:gd name="connsiteY2" fmla="*/ 344031 h 570368"/>
              <a:gd name="connsiteX3" fmla="*/ 2571184 w 2571184"/>
              <a:gd name="connsiteY3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184" h="570368">
                <a:moveTo>
                  <a:pt x="0" y="570368"/>
                </a:moveTo>
                <a:lnTo>
                  <a:pt x="0" y="344031"/>
                </a:lnTo>
                <a:lnTo>
                  <a:pt x="2571184" y="344031"/>
                </a:lnTo>
                <a:lnTo>
                  <a:pt x="257118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72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019550" cy="49539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26906"/>
          <a:stretch/>
        </p:blipFill>
        <p:spPr>
          <a:xfrm>
            <a:off x="4200525" y="114300"/>
            <a:ext cx="4019550" cy="43989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0525" y="4513229"/>
            <a:ext cx="4019550" cy="2227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b="73569"/>
          <a:stretch/>
        </p:blipFill>
        <p:spPr>
          <a:xfrm>
            <a:off x="0" y="5048250"/>
            <a:ext cx="4019550" cy="1590675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2566035" y="1354026"/>
            <a:ext cx="33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2500475" y="248634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559300" y="395265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565650" y="249471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658300" y="262392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913535" y="302695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1237135" y="3820705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570950" y="4154916"/>
            <a:ext cx="2412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2200535" y="506095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2513175" y="520070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1829875" y="540234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1667875" y="594123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2756810" y="593675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1817175" y="637212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3271325" y="637212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-25400" y="3606800"/>
            <a:ext cx="1206500" cy="1473200"/>
          </a:xfrm>
          <a:custGeom>
            <a:avLst/>
            <a:gdLst>
              <a:gd name="connsiteX0" fmla="*/ 1155700 w 1155700"/>
              <a:gd name="connsiteY0" fmla="*/ 1473200 h 1473200"/>
              <a:gd name="connsiteX1" fmla="*/ 1155700 w 1155700"/>
              <a:gd name="connsiteY1" fmla="*/ 1206500 h 1473200"/>
              <a:gd name="connsiteX2" fmla="*/ 0 w 1155700"/>
              <a:gd name="connsiteY2" fmla="*/ 1206500 h 1473200"/>
              <a:gd name="connsiteX3" fmla="*/ 0 w 1155700"/>
              <a:gd name="connsiteY3" fmla="*/ 0 h 1473200"/>
              <a:gd name="connsiteX4" fmla="*/ 431800 w 1155700"/>
              <a:gd name="connsiteY4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1473200">
                <a:moveTo>
                  <a:pt x="1155700" y="1473200"/>
                </a:moveTo>
                <a:lnTo>
                  <a:pt x="1155700" y="1206500"/>
                </a:lnTo>
                <a:lnTo>
                  <a:pt x="0" y="1206500"/>
                </a:lnTo>
                <a:lnTo>
                  <a:pt x="0" y="0"/>
                </a:lnTo>
                <a:lnTo>
                  <a:pt x="43180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/>
          <p:nvPr/>
        </p:nvCxnSpPr>
        <p:spPr>
          <a:xfrm flipH="1" flipV="1">
            <a:off x="1336675" y="4730750"/>
            <a:ext cx="331200" cy="3302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5"/>
          <p:cNvSpPr/>
          <p:nvPr/>
        </p:nvSpPr>
        <p:spPr>
          <a:xfrm>
            <a:off x="7123070" y="48083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5515250" y="61169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7953650" y="61169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6518550" y="115144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6461400" y="168484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5"/>
          <p:cNvSpPr/>
          <p:nvPr/>
        </p:nvSpPr>
        <p:spPr>
          <a:xfrm>
            <a:off x="7708000" y="273388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5"/>
          <p:cNvSpPr/>
          <p:nvPr/>
        </p:nvSpPr>
        <p:spPr>
          <a:xfrm>
            <a:off x="5041000" y="286093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5"/>
          <p:cNvSpPr/>
          <p:nvPr/>
        </p:nvSpPr>
        <p:spPr>
          <a:xfrm>
            <a:off x="6210300" y="2733888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5"/>
          <p:cNvSpPr/>
          <p:nvPr/>
        </p:nvSpPr>
        <p:spPr>
          <a:xfrm>
            <a:off x="6894370" y="2865293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873876" y="3871522"/>
            <a:ext cx="688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たたみこみ</a:t>
            </a:r>
            <a:endParaRPr kumimoji="1" lang="ja-JP" altLang="en-US" sz="8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04013" y="4818972"/>
            <a:ext cx="688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たたみこみ</a:t>
            </a:r>
            <a:endParaRPr kumimoji="1" lang="ja-JP" altLang="en-US" sz="800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5" cstate="print"/>
          <a:srcRect l="11087" t="45422" r="17365" b="43456"/>
          <a:stretch/>
        </p:blipFill>
        <p:spPr>
          <a:xfrm>
            <a:off x="8107680" y="3262455"/>
            <a:ext cx="2950418" cy="541020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5876793" y="3748519"/>
            <a:ext cx="66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/>
              <a:t>普通の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フーリエ変換</a:t>
            </a:r>
            <a:endParaRPr kumimoji="1" lang="ja-JP" altLang="en-US" sz="700" dirty="0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/>
          <a:stretch/>
        </p:blipFill>
        <p:spPr>
          <a:xfrm>
            <a:off x="8356600" y="1946004"/>
            <a:ext cx="3696821" cy="1230380"/>
          </a:xfrm>
          <a:prstGeom prst="rect">
            <a:avLst/>
          </a:prstGeom>
        </p:spPr>
      </p:pic>
      <p:sp>
        <p:nvSpPr>
          <p:cNvPr id="52" name="フリーフォーム 51"/>
          <p:cNvSpPr/>
          <p:nvPr/>
        </p:nvSpPr>
        <p:spPr>
          <a:xfrm>
            <a:off x="6554709" y="2154725"/>
            <a:ext cx="2064529" cy="570368"/>
          </a:xfrm>
          <a:custGeom>
            <a:avLst/>
            <a:gdLst>
              <a:gd name="connsiteX0" fmla="*/ 0 w 2571184"/>
              <a:gd name="connsiteY0" fmla="*/ 570368 h 570368"/>
              <a:gd name="connsiteX1" fmla="*/ 0 w 2571184"/>
              <a:gd name="connsiteY1" fmla="*/ 344031 h 570368"/>
              <a:gd name="connsiteX2" fmla="*/ 2571184 w 2571184"/>
              <a:gd name="connsiteY2" fmla="*/ 344031 h 570368"/>
              <a:gd name="connsiteX3" fmla="*/ 2571184 w 2571184"/>
              <a:gd name="connsiteY3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184" h="570368">
                <a:moveTo>
                  <a:pt x="0" y="570368"/>
                </a:moveTo>
                <a:lnTo>
                  <a:pt x="0" y="344031"/>
                </a:lnTo>
                <a:lnTo>
                  <a:pt x="2571184" y="344031"/>
                </a:lnTo>
                <a:lnTo>
                  <a:pt x="257118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0556341" y="2863394"/>
            <a:ext cx="1541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X</a:t>
            </a:r>
            <a:r>
              <a:rPr kumimoji="1" lang="ja-JP" altLang="en-US" sz="800" dirty="0" smtClean="0"/>
              <a:t>を</a:t>
            </a:r>
            <a:r>
              <a:rPr kumimoji="1" lang="en-US" altLang="ja-JP" sz="800" dirty="0" err="1" smtClean="0"/>
              <a:t>kΩ</a:t>
            </a:r>
            <a:r>
              <a:rPr kumimoji="1" lang="ja-JP" altLang="en-US" sz="800" dirty="0" smtClean="0"/>
              <a:t>ずらして足す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　→周期的に繰り返す</a:t>
            </a:r>
            <a:endParaRPr kumimoji="1" lang="ja-JP" altLang="en-US" sz="800" dirty="0"/>
          </a:p>
        </p:txBody>
      </p:sp>
      <p:sp>
        <p:nvSpPr>
          <p:cNvPr id="44" name="正方形/長方形 5"/>
          <p:cNvSpPr/>
          <p:nvPr/>
        </p:nvSpPr>
        <p:spPr>
          <a:xfrm>
            <a:off x="5204306" y="3065468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5263910" y="4391537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5"/>
          <p:cNvSpPr/>
          <p:nvPr/>
        </p:nvSpPr>
        <p:spPr>
          <a:xfrm>
            <a:off x="5949710" y="454393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6526170" y="5666017"/>
            <a:ext cx="41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5543330" y="5798990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"/>
          <p:cNvSpPr/>
          <p:nvPr/>
        </p:nvSpPr>
        <p:spPr>
          <a:xfrm>
            <a:off x="6856370" y="616314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"/>
          <p:cNvSpPr/>
          <p:nvPr/>
        </p:nvSpPr>
        <p:spPr>
          <a:xfrm>
            <a:off x="5784950" y="6301365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5872" y="6200990"/>
            <a:ext cx="3312017" cy="588199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7292" y="4104833"/>
            <a:ext cx="3457843" cy="668643"/>
          </a:xfrm>
          <a:prstGeom prst="rect">
            <a:avLst/>
          </a:prstGeom>
        </p:spPr>
      </p:pic>
      <p:cxnSp>
        <p:nvCxnSpPr>
          <p:cNvPr id="23" name="直線矢印コネクタ 22"/>
          <p:cNvCxnSpPr/>
          <p:nvPr/>
        </p:nvCxnSpPr>
        <p:spPr>
          <a:xfrm flipV="1">
            <a:off x="10412552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 flipV="1">
            <a:off x="10499154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V="1">
            <a:off x="10585756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V="1">
            <a:off x="10782062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flipV="1">
            <a:off x="10983448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11189914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 flipV="1">
            <a:off x="10683909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V="1">
            <a:off x="10880215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V="1">
            <a:off x="11086681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11285527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/>
          <p:nvPr/>
        </p:nvCxnSpPr>
        <p:spPr>
          <a:xfrm flipV="1">
            <a:off x="11476753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1138114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 flipV="1">
            <a:off x="11579986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 flipV="1">
            <a:off x="1175597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 flipV="1">
            <a:off x="11675599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7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9778" y="5024097"/>
            <a:ext cx="3166192" cy="892598"/>
          </a:xfrm>
          <a:prstGeom prst="rect">
            <a:avLst/>
          </a:prstGeom>
        </p:spPr>
      </p:pic>
      <p:cxnSp>
        <p:nvCxnSpPr>
          <p:cNvPr id="83" name="直線矢印コネクタ 82"/>
          <p:cNvCxnSpPr/>
          <p:nvPr/>
        </p:nvCxnSpPr>
        <p:spPr>
          <a:xfrm flipV="1">
            <a:off x="8840641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9065230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9289819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 flipV="1">
            <a:off x="8690915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 flipV="1">
            <a:off x="8915504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 flipV="1">
            <a:off x="9140093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V="1">
            <a:off x="9364682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 flipV="1">
            <a:off x="9514408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 flipV="1">
            <a:off x="8765778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V="1">
            <a:off x="8990367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V="1">
            <a:off x="9214956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V="1">
            <a:off x="9439545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 flipV="1">
            <a:off x="9589271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V="1">
            <a:off x="9664134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 flipV="1">
            <a:off x="9813863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/>
          <p:nvPr/>
        </p:nvCxnSpPr>
        <p:spPr>
          <a:xfrm flipV="1">
            <a:off x="9738997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 flipV="1">
            <a:off x="1032595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0616620" y="3831595"/>
                <a:ext cx="1256718" cy="256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620" y="3831595"/>
                <a:ext cx="1256718" cy="256032"/>
              </a:xfrm>
              <a:prstGeom prst="rect">
                <a:avLst/>
              </a:prstGeom>
              <a:blipFill rotWithShape="0">
                <a:blip r:embed="rId10"/>
                <a:stretch>
                  <a:fillRect l="-6796" t="-216667" r="-12136" b="-30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テキスト ボックス 102"/>
              <p:cNvSpPr txBox="1"/>
              <p:nvPr/>
            </p:nvSpPr>
            <p:spPr>
              <a:xfrm>
                <a:off x="8650626" y="3845350"/>
                <a:ext cx="1343843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l-GR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kumimoji="1" lang="en-US" altLang="ja-JP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9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03" name="テキスト ボックス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26" y="3845350"/>
                <a:ext cx="1343843" cy="256032"/>
              </a:xfrm>
              <a:prstGeom prst="rect">
                <a:avLst/>
              </a:prstGeom>
              <a:blipFill rotWithShape="0">
                <a:blip r:embed="rId11"/>
                <a:stretch>
                  <a:fillRect t="-216667" r="-13122" b="-30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テキスト ボックス 103"/>
          <p:cNvSpPr txBox="1"/>
          <p:nvPr/>
        </p:nvSpPr>
        <p:spPr>
          <a:xfrm>
            <a:off x="8711829" y="4664144"/>
            <a:ext cx="3085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周期的にしてたたみこむ　　　　</a:t>
            </a:r>
            <a:r>
              <a:rPr lang="ja-JP" altLang="en-US" sz="800" dirty="0" smtClean="0"/>
              <a:t>→　　　　周波数領域で離散的になる</a:t>
            </a:r>
            <a:endParaRPr kumimoji="1" lang="en-US" altLang="ja-JP" sz="800" dirty="0" smtClean="0"/>
          </a:p>
        </p:txBody>
      </p:sp>
      <p:cxnSp>
        <p:nvCxnSpPr>
          <p:cNvPr id="105" name="直線矢印コネクタ 104"/>
          <p:cNvCxnSpPr/>
          <p:nvPr/>
        </p:nvCxnSpPr>
        <p:spPr>
          <a:xfrm flipV="1">
            <a:off x="8656239" y="4220121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図 105"/>
          <p:cNvPicPr>
            <a:picLocks noChangeAspect="1"/>
          </p:cNvPicPr>
          <p:nvPr/>
        </p:nvPicPr>
        <p:blipFill rotWithShape="1">
          <a:blip r:embed="rId8" cstate="print"/>
          <a:srcRect l="3081" t="25423" r="78567" b="35304"/>
          <a:stretch/>
        </p:blipFill>
        <p:spPr>
          <a:xfrm>
            <a:off x="9224963" y="4275113"/>
            <a:ext cx="634589" cy="262597"/>
          </a:xfrm>
          <a:prstGeom prst="rect">
            <a:avLst/>
          </a:prstGeom>
        </p:spPr>
      </p:pic>
      <p:cxnSp>
        <p:nvCxnSpPr>
          <p:cNvPr id="107" name="直線矢印コネクタ 106"/>
          <p:cNvCxnSpPr/>
          <p:nvPr/>
        </p:nvCxnSpPr>
        <p:spPr>
          <a:xfrm flipV="1">
            <a:off x="9268780" y="4223154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9864315" y="4216701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8317100" y="5863184"/>
            <a:ext cx="308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周期的な</a:t>
            </a:r>
            <a:r>
              <a:rPr lang="ja-JP" altLang="en-US" sz="900" dirty="0" smtClean="0"/>
              <a:t>信号をサンプルする</a:t>
            </a:r>
            <a:r>
              <a:rPr kumimoji="1" lang="ja-JP" altLang="en-US" sz="900" dirty="0" smtClean="0"/>
              <a:t>　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→　周波数領域で周期的になる</a:t>
            </a:r>
            <a:endParaRPr kumimoji="1" lang="en-US" altLang="ja-JP" sz="9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8656409" y="4932250"/>
                <a:ext cx="1343843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l-GR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9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09" y="4932250"/>
                <a:ext cx="1343843" cy="256032"/>
              </a:xfrm>
              <a:prstGeom prst="rect">
                <a:avLst/>
              </a:prstGeom>
              <a:blipFill rotWithShape="0">
                <a:blip r:embed="rId12"/>
                <a:stretch>
                  <a:fillRect l="-1364" t="-214286" r="-10000" b="-30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/>
              <p:cNvSpPr txBox="1"/>
              <p:nvPr/>
            </p:nvSpPr>
            <p:spPr>
              <a:xfrm>
                <a:off x="10446027" y="5956423"/>
                <a:ext cx="1256718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12" name="テキスト ボックス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027" y="5956423"/>
                <a:ext cx="1256718" cy="256032"/>
              </a:xfrm>
              <a:prstGeom prst="rect">
                <a:avLst/>
              </a:prstGeom>
              <a:blipFill rotWithShape="0">
                <a:blip r:embed="rId13"/>
                <a:stretch>
                  <a:fillRect l="-4854" t="-214286" r="-14078" b="-30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矢印コネクタ 113"/>
          <p:cNvCxnSpPr/>
          <p:nvPr/>
        </p:nvCxnSpPr>
        <p:spPr>
          <a:xfrm flipV="1">
            <a:off x="11086681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11514853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/>
          <p:nvPr/>
        </p:nvCxnSpPr>
        <p:spPr>
          <a:xfrm flipV="1">
            <a:off x="10662340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5"/>
          <p:cNvSpPr/>
          <p:nvPr/>
        </p:nvSpPr>
        <p:spPr>
          <a:xfrm>
            <a:off x="8281017" y="4901105"/>
            <a:ext cx="3622111" cy="192618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フリーフォーム 118"/>
          <p:cNvSpPr/>
          <p:nvPr/>
        </p:nvSpPr>
        <p:spPr>
          <a:xfrm>
            <a:off x="7810500" y="3634740"/>
            <a:ext cx="571500" cy="1264920"/>
          </a:xfrm>
          <a:custGeom>
            <a:avLst/>
            <a:gdLst>
              <a:gd name="connsiteX0" fmla="*/ 0 w 571500"/>
              <a:gd name="connsiteY0" fmla="*/ 0 h 1264920"/>
              <a:gd name="connsiteX1" fmla="*/ 205740 w 571500"/>
              <a:gd name="connsiteY1" fmla="*/ 0 h 1264920"/>
              <a:gd name="connsiteX2" fmla="*/ 205740 w 571500"/>
              <a:gd name="connsiteY2" fmla="*/ 525780 h 1264920"/>
              <a:gd name="connsiteX3" fmla="*/ 571500 w 571500"/>
              <a:gd name="connsiteY3" fmla="*/ 525780 h 1264920"/>
              <a:gd name="connsiteX4" fmla="*/ 571500 w 571500"/>
              <a:gd name="connsiteY4" fmla="*/ 126492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1264920">
                <a:moveTo>
                  <a:pt x="0" y="0"/>
                </a:moveTo>
                <a:lnTo>
                  <a:pt x="205740" y="0"/>
                </a:lnTo>
                <a:lnTo>
                  <a:pt x="205740" y="525780"/>
                </a:lnTo>
                <a:lnTo>
                  <a:pt x="571500" y="525780"/>
                </a:lnTo>
                <a:lnTo>
                  <a:pt x="571500" y="126492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 120"/>
          <p:cNvSpPr/>
          <p:nvPr/>
        </p:nvSpPr>
        <p:spPr>
          <a:xfrm>
            <a:off x="7665720" y="4678680"/>
            <a:ext cx="883920" cy="152400"/>
          </a:xfrm>
          <a:custGeom>
            <a:avLst/>
            <a:gdLst>
              <a:gd name="connsiteX0" fmla="*/ 0 w 883920"/>
              <a:gd name="connsiteY0" fmla="*/ 152400 h 152400"/>
              <a:gd name="connsiteX1" fmla="*/ 0 w 883920"/>
              <a:gd name="connsiteY1" fmla="*/ 0 h 152400"/>
              <a:gd name="connsiteX2" fmla="*/ 883920 w 883920"/>
              <a:gd name="connsiteY2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920" h="152400">
                <a:moveTo>
                  <a:pt x="0" y="152400"/>
                </a:moveTo>
                <a:lnTo>
                  <a:pt x="0" y="0"/>
                </a:lnTo>
                <a:lnTo>
                  <a:pt x="883920" y="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5"/>
          <p:cNvSpPr/>
          <p:nvPr/>
        </p:nvSpPr>
        <p:spPr>
          <a:xfrm>
            <a:off x="8803878" y="4705902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5"/>
          <p:cNvSpPr/>
          <p:nvPr/>
        </p:nvSpPr>
        <p:spPr>
          <a:xfrm>
            <a:off x="9360334" y="4713522"/>
            <a:ext cx="34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5"/>
          <p:cNvSpPr/>
          <p:nvPr/>
        </p:nvSpPr>
        <p:spPr>
          <a:xfrm>
            <a:off x="9274068" y="6046258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5"/>
          <p:cNvSpPr/>
          <p:nvPr/>
        </p:nvSpPr>
        <p:spPr>
          <a:xfrm>
            <a:off x="11059520" y="4712887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5"/>
          <p:cNvSpPr/>
          <p:nvPr/>
        </p:nvSpPr>
        <p:spPr>
          <a:xfrm>
            <a:off x="8403238" y="5909075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4" name="直線コネクタ 133"/>
          <p:cNvCxnSpPr/>
          <p:nvPr/>
        </p:nvCxnSpPr>
        <p:spPr>
          <a:xfrm>
            <a:off x="7914110" y="4678680"/>
            <a:ext cx="0" cy="83166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円/楕円 134"/>
          <p:cNvSpPr/>
          <p:nvPr/>
        </p:nvSpPr>
        <p:spPr>
          <a:xfrm>
            <a:off x="7902391" y="4663753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1" name="直線コネクタ 140"/>
          <p:cNvCxnSpPr/>
          <p:nvPr/>
        </p:nvCxnSpPr>
        <p:spPr>
          <a:xfrm>
            <a:off x="7708000" y="6372124"/>
            <a:ext cx="573017" cy="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下矢印 146"/>
          <p:cNvSpPr/>
          <p:nvPr/>
        </p:nvSpPr>
        <p:spPr>
          <a:xfrm>
            <a:off x="10021276" y="5897374"/>
            <a:ext cx="331481" cy="309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5"/>
          <p:cNvSpPr/>
          <p:nvPr/>
        </p:nvSpPr>
        <p:spPr>
          <a:xfrm>
            <a:off x="10803554" y="3016186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821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57650" cy="48319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4841479"/>
            <a:ext cx="4057650" cy="268520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845770" y="22685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434762" y="22685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909195" y="3602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161608" y="3602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85258" y="960276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42958" y="96027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30947" y="286051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095421" y="376842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88010" y="4368496"/>
            <a:ext cx="1692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3028" y="31125"/>
            <a:ext cx="4163082" cy="309562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3027" y="3164851"/>
            <a:ext cx="4163083" cy="603569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785202" y="79042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700062" y="133906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84685" y="182102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47131" y="1680642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565633" y="2375415"/>
            <a:ext cx="72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492842" y="2870038"/>
            <a:ext cx="50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187491" y="3224781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180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57650" cy="48319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4841479"/>
            <a:ext cx="4057650" cy="268520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845770" y="22685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434762" y="22685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909195" y="36020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161608" y="36020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85258" y="960276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42958" y="96027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30947" y="2860512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095421" y="376842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88010" y="4368496"/>
            <a:ext cx="1692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3028" y="31125"/>
            <a:ext cx="4163082" cy="309562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3027" y="3164851"/>
            <a:ext cx="4163083" cy="603569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785202" y="790422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700062" y="133906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84685" y="182102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47131" y="1680642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565633" y="2375415"/>
            <a:ext cx="72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492842" y="2870038"/>
            <a:ext cx="50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187491" y="3224781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2904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143375" cy="5390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36562"/>
            <a:ext cx="4143375" cy="202227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77978" y="214881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805738" y="7254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22658" y="72542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03558" y="8486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49278" y="86381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052936" y="86381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411566" y="85628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67626" y="139730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82614" y="173258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174438" y="379533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230176" y="464877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776070" y="5444182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94526" y="5582662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09370" y="612998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004818" y="626963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87216" y="716171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75008" y="7161719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701936" y="7204445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647666" y="682767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006" y="0"/>
            <a:ext cx="4143375" cy="5390924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006" y="5436561"/>
            <a:ext cx="4143375" cy="2022271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6352984" y="214880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480744" y="72542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697664" y="72542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278564" y="84866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24284" y="86381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727942" y="86381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086572" y="85628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042632" y="139730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557620" y="1732580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849444" y="379533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905182" y="464877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451076" y="5444181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69532" y="5582661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184376" y="6129981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679824" y="626963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062222" y="716171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650014" y="7161718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376942" y="7204444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322672" y="682767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195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63971" cy="39573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b="25267"/>
          <a:stretch/>
        </p:blipFill>
        <p:spPr>
          <a:xfrm>
            <a:off x="0" y="3957303"/>
            <a:ext cx="4151590" cy="405322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75279"/>
          <a:stretch/>
        </p:blipFill>
        <p:spPr>
          <a:xfrm>
            <a:off x="4362450" y="57150"/>
            <a:ext cx="4151589" cy="13408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0069" y="1397986"/>
            <a:ext cx="4151589" cy="61702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7757" y="1"/>
            <a:ext cx="3741214" cy="55435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0137" y="5572126"/>
            <a:ext cx="3728834" cy="101260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577716" y="168688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98396" y="2387926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43476" y="4308166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63156" y="430816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05116" y="431578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89555" y="458248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7916" y="4993966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89976" y="582191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171902" y="29242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92782" y="750428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619062" y="878446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17282" y="105097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56422" y="12549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43262" y="312186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692140" y="944880"/>
            <a:ext cx="2804160" cy="2179320"/>
          </a:xfrm>
          <a:custGeom>
            <a:avLst/>
            <a:gdLst>
              <a:gd name="connsiteX0" fmla="*/ 2537460 w 2804160"/>
              <a:gd name="connsiteY0" fmla="*/ 2179320 h 2179320"/>
              <a:gd name="connsiteX1" fmla="*/ 2537460 w 2804160"/>
              <a:gd name="connsiteY1" fmla="*/ 1013460 h 2179320"/>
              <a:gd name="connsiteX2" fmla="*/ 2804160 w 2804160"/>
              <a:gd name="connsiteY2" fmla="*/ 1013460 h 2179320"/>
              <a:gd name="connsiteX3" fmla="*/ 2804160 w 2804160"/>
              <a:gd name="connsiteY3" fmla="*/ 45720 h 2179320"/>
              <a:gd name="connsiteX4" fmla="*/ 0 w 2804160"/>
              <a:gd name="connsiteY4" fmla="*/ 45720 h 2179320"/>
              <a:gd name="connsiteX5" fmla="*/ 0 w 2804160"/>
              <a:gd name="connsiteY5" fmla="*/ 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4160" h="2179320">
                <a:moveTo>
                  <a:pt x="2537460" y="2179320"/>
                </a:moveTo>
                <a:lnTo>
                  <a:pt x="2537460" y="1013460"/>
                </a:lnTo>
                <a:lnTo>
                  <a:pt x="2804160" y="1013460"/>
                </a:lnTo>
                <a:lnTo>
                  <a:pt x="2804160" y="45720"/>
                </a:lnTo>
                <a:lnTo>
                  <a:pt x="0" y="4572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243902" y="325521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048500" y="346168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801162" y="462530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591862" y="462530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189902" y="626503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852915" y="661188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48115" y="708115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012041" y="728787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922500" y="728741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931631" y="729544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06008" y="63990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229670" y="742827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864878" y="163288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192147" y="47514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489290" y="708115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075717" y="180957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226618" y="180957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908158" y="224944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365358" y="224944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598964" y="260128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388938" y="2724152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930337" y="433102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477197" y="433956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204657" y="451985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076897" y="46370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2246956" y="464469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849927" y="476031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076477" y="476031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606122" y="488596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237604" y="500158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855055" y="5002781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773858" y="518362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1603197" y="518362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468364" y="530686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44118" y="531067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0293094" y="5579746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766238" y="5577765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861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63971" cy="39573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b="25267"/>
          <a:stretch/>
        </p:blipFill>
        <p:spPr>
          <a:xfrm>
            <a:off x="0" y="3957303"/>
            <a:ext cx="4151590" cy="405322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75279"/>
          <a:stretch/>
        </p:blipFill>
        <p:spPr>
          <a:xfrm>
            <a:off x="4362450" y="57150"/>
            <a:ext cx="4151589" cy="13408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0069" y="1397986"/>
            <a:ext cx="4151589" cy="61702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7757" y="1"/>
            <a:ext cx="3741214" cy="55435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0137" y="5572126"/>
            <a:ext cx="3728834" cy="101260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577716" y="168688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98396" y="2387926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43476" y="4308166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63156" y="430816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05116" y="431578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89555" y="458248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7916" y="4993966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89976" y="582191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171902" y="29242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92782" y="750428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619062" y="878446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17282" y="105097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56422" y="125496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43262" y="312186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692140" y="944880"/>
            <a:ext cx="2804160" cy="2179320"/>
          </a:xfrm>
          <a:custGeom>
            <a:avLst/>
            <a:gdLst>
              <a:gd name="connsiteX0" fmla="*/ 2537460 w 2804160"/>
              <a:gd name="connsiteY0" fmla="*/ 2179320 h 2179320"/>
              <a:gd name="connsiteX1" fmla="*/ 2537460 w 2804160"/>
              <a:gd name="connsiteY1" fmla="*/ 1013460 h 2179320"/>
              <a:gd name="connsiteX2" fmla="*/ 2804160 w 2804160"/>
              <a:gd name="connsiteY2" fmla="*/ 1013460 h 2179320"/>
              <a:gd name="connsiteX3" fmla="*/ 2804160 w 2804160"/>
              <a:gd name="connsiteY3" fmla="*/ 45720 h 2179320"/>
              <a:gd name="connsiteX4" fmla="*/ 0 w 2804160"/>
              <a:gd name="connsiteY4" fmla="*/ 45720 h 2179320"/>
              <a:gd name="connsiteX5" fmla="*/ 0 w 2804160"/>
              <a:gd name="connsiteY5" fmla="*/ 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4160" h="2179320">
                <a:moveTo>
                  <a:pt x="2537460" y="2179320"/>
                </a:moveTo>
                <a:lnTo>
                  <a:pt x="2537460" y="1013460"/>
                </a:lnTo>
                <a:lnTo>
                  <a:pt x="2804160" y="1013460"/>
                </a:lnTo>
                <a:lnTo>
                  <a:pt x="2804160" y="45720"/>
                </a:lnTo>
                <a:lnTo>
                  <a:pt x="0" y="4572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243902" y="325521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048500" y="346168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801162" y="462530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591862" y="462530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189902" y="626503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852915" y="661188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48115" y="708115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012041" y="728787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922500" y="728741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931631" y="729544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06008" y="63990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229670" y="742827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864878" y="163288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192147" y="47514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489290" y="708115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075717" y="180957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226618" y="180957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908158" y="224944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365358" y="224944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598964" y="260128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388938" y="2724152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930337" y="433102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477197" y="433956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204657" y="451985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076897" y="463707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2246956" y="464469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849927" y="476031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076477" y="476031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606122" y="488596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237604" y="500158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855055" y="5002781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773858" y="518362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1603197" y="5183628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468364" y="530686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44118" y="531067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0293094" y="5579746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766238" y="5577765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08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67200" cy="107810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36650"/>
            <a:ext cx="4210050" cy="5670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023102" y="128317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32152" y="142922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45052" y="142922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13651" y="155627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91201" y="207062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3901" y="22498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4350" y="218891"/>
            <a:ext cx="1492942" cy="7941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フリーフォーム 13"/>
          <p:cNvSpPr/>
          <p:nvPr/>
        </p:nvSpPr>
        <p:spPr>
          <a:xfrm>
            <a:off x="3270250" y="444500"/>
            <a:ext cx="1054100" cy="171450"/>
          </a:xfrm>
          <a:custGeom>
            <a:avLst/>
            <a:gdLst>
              <a:gd name="connsiteX0" fmla="*/ 1181100 w 1181100"/>
              <a:gd name="connsiteY0" fmla="*/ 0 h 82550"/>
              <a:gd name="connsiteX1" fmla="*/ 0 w 1181100"/>
              <a:gd name="connsiteY1" fmla="*/ 0 h 82550"/>
              <a:gd name="connsiteX2" fmla="*/ 0 w 118110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82550">
                <a:moveTo>
                  <a:pt x="1181100" y="0"/>
                </a:moveTo>
                <a:lnTo>
                  <a:pt x="0" y="0"/>
                </a:lnTo>
                <a:lnTo>
                  <a:pt x="0" y="8255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708" t="31468" r="8655" b="48048"/>
          <a:stretch/>
        </p:blipFill>
        <p:spPr>
          <a:xfrm>
            <a:off x="4294908" y="1084310"/>
            <a:ext cx="2840083" cy="536080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5588000" y="1212850"/>
            <a:ext cx="229292" cy="7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5588000" y="1260948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645587" y="993749"/>
            <a:ext cx="256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-1</a:t>
            </a:r>
            <a:endParaRPr kumimoji="1" lang="ja-JP" altLang="en-US" sz="7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6221627" y="1664270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フリーフォーム 21"/>
          <p:cNvSpPr/>
          <p:nvPr/>
        </p:nvSpPr>
        <p:spPr>
          <a:xfrm>
            <a:off x="1093573" y="1661983"/>
            <a:ext cx="5257800" cy="432000"/>
          </a:xfrm>
          <a:custGeom>
            <a:avLst/>
            <a:gdLst>
              <a:gd name="connsiteX0" fmla="*/ 5257800 w 5257800"/>
              <a:gd name="connsiteY0" fmla="*/ 0 h 586946"/>
              <a:gd name="connsiteX1" fmla="*/ 5257800 w 5257800"/>
              <a:gd name="connsiteY1" fmla="*/ 586946 h 586946"/>
              <a:gd name="connsiteX2" fmla="*/ 0 w 5257800"/>
              <a:gd name="connsiteY2" fmla="*/ 586946 h 5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0" h="586946">
                <a:moveTo>
                  <a:pt x="5257800" y="0"/>
                </a:moveTo>
                <a:lnTo>
                  <a:pt x="5257800" y="586946"/>
                </a:lnTo>
                <a:lnTo>
                  <a:pt x="0" y="586946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18787" y="2833134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587473" y="283313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2451" y="3303695"/>
            <a:ext cx="1017799" cy="26172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7" name="直線矢印コネクタ 26"/>
          <p:cNvCxnSpPr>
            <a:stCxn id="25" idx="0"/>
          </p:cNvCxnSpPr>
          <p:nvPr/>
        </p:nvCxnSpPr>
        <p:spPr>
          <a:xfrm flipH="1" flipV="1">
            <a:off x="2533135" y="3064476"/>
            <a:ext cx="228216" cy="239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/>
          <p:cNvSpPr/>
          <p:nvPr/>
        </p:nvSpPr>
        <p:spPr>
          <a:xfrm>
            <a:off x="3346964" y="5912706"/>
            <a:ext cx="1054100" cy="94907"/>
          </a:xfrm>
          <a:custGeom>
            <a:avLst/>
            <a:gdLst>
              <a:gd name="connsiteX0" fmla="*/ 1181100 w 1181100"/>
              <a:gd name="connsiteY0" fmla="*/ 0 h 82550"/>
              <a:gd name="connsiteX1" fmla="*/ 0 w 1181100"/>
              <a:gd name="connsiteY1" fmla="*/ 0 h 82550"/>
              <a:gd name="connsiteX2" fmla="*/ 0 w 118110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82550">
                <a:moveTo>
                  <a:pt x="1181100" y="0"/>
                </a:moveTo>
                <a:lnTo>
                  <a:pt x="0" y="0"/>
                </a:lnTo>
                <a:lnTo>
                  <a:pt x="0" y="8255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4350" y="4988172"/>
            <a:ext cx="3455773" cy="13482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0" name="フリーフォーム 29"/>
          <p:cNvSpPr/>
          <p:nvPr/>
        </p:nvSpPr>
        <p:spPr>
          <a:xfrm>
            <a:off x="-67962" y="2199696"/>
            <a:ext cx="1637270" cy="4503845"/>
          </a:xfrm>
          <a:custGeom>
            <a:avLst/>
            <a:gdLst>
              <a:gd name="connsiteX0" fmla="*/ 1637270 w 1637270"/>
              <a:gd name="connsiteY0" fmla="*/ 4479325 h 4479325"/>
              <a:gd name="connsiteX1" fmla="*/ 1637270 w 1637270"/>
              <a:gd name="connsiteY1" fmla="*/ 4405184 h 4479325"/>
              <a:gd name="connsiteX2" fmla="*/ 0 w 1637270"/>
              <a:gd name="connsiteY2" fmla="*/ 4405184 h 4479325"/>
              <a:gd name="connsiteX3" fmla="*/ 0 w 1637270"/>
              <a:gd name="connsiteY3" fmla="*/ 0 h 4479325"/>
              <a:gd name="connsiteX4" fmla="*/ 512805 w 1637270"/>
              <a:gd name="connsiteY4" fmla="*/ 0 h 44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270" h="4479325">
                <a:moveTo>
                  <a:pt x="1637270" y="4479325"/>
                </a:moveTo>
                <a:lnTo>
                  <a:pt x="1637270" y="4405184"/>
                </a:lnTo>
                <a:lnTo>
                  <a:pt x="0" y="4405184"/>
                </a:lnTo>
                <a:lnTo>
                  <a:pt x="0" y="0"/>
                </a:lnTo>
                <a:lnTo>
                  <a:pt x="512805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444140" y="507980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833315" y="576537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450610" y="6331903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71435" y="620724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668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20376"/>
          <a:stretch/>
        </p:blipFill>
        <p:spPr>
          <a:xfrm>
            <a:off x="0" y="1"/>
            <a:ext cx="4371975" cy="4330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975" y="1209797"/>
            <a:ext cx="4371975" cy="30732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/>
          <a:srcRect t="80933"/>
          <a:stretch/>
        </p:blipFill>
        <p:spPr>
          <a:xfrm>
            <a:off x="4371976" y="114300"/>
            <a:ext cx="4371975" cy="1037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10427" y="1097331"/>
            <a:ext cx="172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20854" y="1097331"/>
            <a:ext cx="172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31281" y="1097331"/>
            <a:ext cx="172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41708" y="1097331"/>
            <a:ext cx="172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59436" y="308615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41816" y="323225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62901" y="355097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25301" y="368945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047636" y="404876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57876" y="4192867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79099" y="404876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34597" y="262903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81239" y="43384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387974" y="798339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44815" y="1025225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179294" y="121163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261868" y="1357126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732590" y="1357126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732590" y="149737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978452" y="181908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416602" y="228807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464352" y="255298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827890" y="3401762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002442" y="3406656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9170" y="355097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393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20376"/>
          <a:stretch/>
        </p:blipFill>
        <p:spPr>
          <a:xfrm>
            <a:off x="0" y="1"/>
            <a:ext cx="4371975" cy="4330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975" y="1209797"/>
            <a:ext cx="4371975" cy="30732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/>
          <a:srcRect t="80933"/>
          <a:stretch/>
        </p:blipFill>
        <p:spPr>
          <a:xfrm>
            <a:off x="4371976" y="114300"/>
            <a:ext cx="4371975" cy="1037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10427" y="1097331"/>
            <a:ext cx="172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20854" y="1097331"/>
            <a:ext cx="172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31281" y="1097331"/>
            <a:ext cx="172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41708" y="1097331"/>
            <a:ext cx="172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59436" y="308615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41816" y="323225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62901" y="355097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25301" y="368945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047636" y="404876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57876" y="4192867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79099" y="404876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34597" y="262903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81239" y="43384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387974" y="79833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44815" y="1025225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179294" y="121163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261868" y="1357126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732590" y="1357126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732590" y="149737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978452" y="181908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416602" y="228807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464352" y="255298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827890" y="3401762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002442" y="3406656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9170" y="355097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016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4499703" cy="33623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41066"/>
          <a:stretch/>
        </p:blipFill>
        <p:spPr>
          <a:xfrm>
            <a:off x="0" y="3381374"/>
            <a:ext cx="4505450" cy="39243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60651"/>
          <a:stretch/>
        </p:blipFill>
        <p:spPr>
          <a:xfrm>
            <a:off x="4610100" y="-1"/>
            <a:ext cx="4505450" cy="26201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0101" y="2648762"/>
            <a:ext cx="4505450" cy="432290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91250" y="1209713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47410" y="164240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376210" y="185576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317476" y="20094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67256" y="4542196"/>
            <a:ext cx="2016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1376" y="361255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077146" y="580768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95092" y="4694596"/>
            <a:ext cx="57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10329" y="689861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92329" y="698966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410090" y="1524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03648" y="39624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214426" y="39624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305682" y="54102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516460" y="54102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910920" y="5334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870" y="164240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69950" y="235106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007616" y="2351061"/>
            <a:ext cx="10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704664" y="451062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942330" y="4510624"/>
            <a:ext cx="10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2358" y="391580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62404" y="619464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409288" y="6529924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563468" y="667602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950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4499703" cy="33623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41066"/>
          <a:stretch/>
        </p:blipFill>
        <p:spPr>
          <a:xfrm>
            <a:off x="0" y="3381374"/>
            <a:ext cx="4505450" cy="39243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60651"/>
          <a:stretch/>
        </p:blipFill>
        <p:spPr>
          <a:xfrm>
            <a:off x="4610100" y="-1"/>
            <a:ext cx="4505450" cy="26201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0101" y="2648762"/>
            <a:ext cx="4505450" cy="432290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91250" y="1209713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47410" y="164240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376210" y="185576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317476" y="20094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67256" y="4542196"/>
            <a:ext cx="2016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1376" y="361255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077146" y="580768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95092" y="4694596"/>
            <a:ext cx="57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10329" y="689861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92329" y="698966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410090" y="1524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03648" y="39624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214426" y="39624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305682" y="54102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516460" y="54102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910920" y="5334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870" y="164240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69950" y="235106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007616" y="2351061"/>
            <a:ext cx="10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704664" y="451062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942330" y="4510624"/>
            <a:ext cx="10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2358" y="391580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62404" y="619464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409288" y="6529924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563468" y="667602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774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19600" cy="21364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7876"/>
          <a:stretch/>
        </p:blipFill>
        <p:spPr>
          <a:xfrm>
            <a:off x="0" y="2174512"/>
            <a:ext cx="4419600" cy="61598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3900" y="504825"/>
            <a:ext cx="4416999" cy="66459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3900" y="7194551"/>
            <a:ext cx="4416999" cy="11427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t="92979"/>
          <a:stretch/>
        </p:blipFill>
        <p:spPr>
          <a:xfrm>
            <a:off x="4531299" y="-2742"/>
            <a:ext cx="4419600" cy="469466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03564" y="23339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32289" y="23199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75264" y="396719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15984" y="433295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90264" y="55902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95604" y="60398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641226" y="628976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15984" y="7132931"/>
            <a:ext cx="844236" cy="28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508760" y="5364480"/>
            <a:ext cx="1546860" cy="1798320"/>
          </a:xfrm>
          <a:custGeom>
            <a:avLst/>
            <a:gdLst>
              <a:gd name="connsiteX0" fmla="*/ 266700 w 1546860"/>
              <a:gd name="connsiteY0" fmla="*/ 1767840 h 1767840"/>
              <a:gd name="connsiteX1" fmla="*/ 1546860 w 1546860"/>
              <a:gd name="connsiteY1" fmla="*/ 1767840 h 1767840"/>
              <a:gd name="connsiteX2" fmla="*/ 1546860 w 1546860"/>
              <a:gd name="connsiteY2" fmla="*/ 0 h 1767840"/>
              <a:gd name="connsiteX3" fmla="*/ 0 w 1546860"/>
              <a:gd name="connsiteY3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1767840">
                <a:moveTo>
                  <a:pt x="266700" y="1767840"/>
                </a:moveTo>
                <a:lnTo>
                  <a:pt x="1546860" y="1767840"/>
                </a:lnTo>
                <a:lnTo>
                  <a:pt x="154686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18744" y="797531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629204" y="1779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63244" y="18543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71904" y="18543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415577" y="1977631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18397" y="2686291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371904" y="338027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548508" y="575921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000824" y="610907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51019" y="647674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/>
        </p:nvGrpSpPr>
        <p:grpSpPr>
          <a:xfrm>
            <a:off x="6518005" y="6279977"/>
            <a:ext cx="1787796" cy="776754"/>
            <a:chOff x="6470380" y="6356177"/>
            <a:chExt cx="1787796" cy="776754"/>
          </a:xfrm>
        </p:grpSpPr>
        <p:cxnSp>
          <p:nvCxnSpPr>
            <p:cNvPr id="28" name="直線矢印コネクタ 27"/>
            <p:cNvCxnSpPr/>
            <p:nvPr/>
          </p:nvCxnSpPr>
          <p:spPr>
            <a:xfrm>
              <a:off x="7845204" y="6918954"/>
              <a:ext cx="0" cy="2139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0380" y="6356177"/>
              <a:ext cx="1787796" cy="6008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30" name="正方形/長方形 29"/>
          <p:cNvSpPr/>
          <p:nvPr/>
        </p:nvSpPr>
        <p:spPr>
          <a:xfrm>
            <a:off x="5531969" y="720609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812960" y="7021466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371904" y="7430095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651099" y="789906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39310" y="804836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6381750" y="2679700"/>
            <a:ext cx="2584450" cy="5226050"/>
          </a:xfrm>
          <a:custGeom>
            <a:avLst/>
            <a:gdLst>
              <a:gd name="connsiteX0" fmla="*/ 450850 w 2584450"/>
              <a:gd name="connsiteY0" fmla="*/ 5226050 h 5226050"/>
              <a:gd name="connsiteX1" fmla="*/ 2584450 w 2584450"/>
              <a:gd name="connsiteY1" fmla="*/ 5226050 h 5226050"/>
              <a:gd name="connsiteX2" fmla="*/ 2584450 w 2584450"/>
              <a:gd name="connsiteY2" fmla="*/ 0 h 5226050"/>
              <a:gd name="connsiteX3" fmla="*/ 0 w 2584450"/>
              <a:gd name="connsiteY3" fmla="*/ 0 h 522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450" h="5226050">
                <a:moveTo>
                  <a:pt x="450850" y="5226050"/>
                </a:moveTo>
                <a:lnTo>
                  <a:pt x="2584450" y="5226050"/>
                </a:lnTo>
                <a:lnTo>
                  <a:pt x="25844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80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19600" cy="21364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7876"/>
          <a:stretch/>
        </p:blipFill>
        <p:spPr>
          <a:xfrm>
            <a:off x="0" y="2174512"/>
            <a:ext cx="4419600" cy="61598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3900" y="504825"/>
            <a:ext cx="4416999" cy="66459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3900" y="7194551"/>
            <a:ext cx="4416999" cy="11427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t="92979"/>
          <a:stretch/>
        </p:blipFill>
        <p:spPr>
          <a:xfrm>
            <a:off x="4531299" y="-2742"/>
            <a:ext cx="4419600" cy="469466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03564" y="23339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32289" y="23199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75264" y="396719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15984" y="433295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90264" y="55902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95604" y="603983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641226" y="628976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15984" y="7132931"/>
            <a:ext cx="844236" cy="28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508760" y="5364480"/>
            <a:ext cx="1546860" cy="1798320"/>
          </a:xfrm>
          <a:custGeom>
            <a:avLst/>
            <a:gdLst>
              <a:gd name="connsiteX0" fmla="*/ 266700 w 1546860"/>
              <a:gd name="connsiteY0" fmla="*/ 1767840 h 1767840"/>
              <a:gd name="connsiteX1" fmla="*/ 1546860 w 1546860"/>
              <a:gd name="connsiteY1" fmla="*/ 1767840 h 1767840"/>
              <a:gd name="connsiteX2" fmla="*/ 1546860 w 1546860"/>
              <a:gd name="connsiteY2" fmla="*/ 0 h 1767840"/>
              <a:gd name="connsiteX3" fmla="*/ 0 w 1546860"/>
              <a:gd name="connsiteY3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1767840">
                <a:moveTo>
                  <a:pt x="266700" y="1767840"/>
                </a:moveTo>
                <a:lnTo>
                  <a:pt x="1546860" y="1767840"/>
                </a:lnTo>
                <a:lnTo>
                  <a:pt x="154686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18744" y="797531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629204" y="1779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63244" y="18543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71904" y="18543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415577" y="197763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18397" y="268629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371904" y="338027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548508" y="575921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000824" y="610907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51019" y="647674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/>
        </p:nvGrpSpPr>
        <p:grpSpPr>
          <a:xfrm>
            <a:off x="6518005" y="6279977"/>
            <a:ext cx="1787796" cy="776754"/>
            <a:chOff x="6470380" y="6356177"/>
            <a:chExt cx="1787796" cy="776754"/>
          </a:xfrm>
        </p:grpSpPr>
        <p:cxnSp>
          <p:nvCxnSpPr>
            <p:cNvPr id="28" name="直線矢印コネクタ 27"/>
            <p:cNvCxnSpPr/>
            <p:nvPr/>
          </p:nvCxnSpPr>
          <p:spPr>
            <a:xfrm>
              <a:off x="7845204" y="6918954"/>
              <a:ext cx="0" cy="2139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0380" y="6356177"/>
              <a:ext cx="1787796" cy="6008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30" name="正方形/長方形 29"/>
          <p:cNvSpPr/>
          <p:nvPr/>
        </p:nvSpPr>
        <p:spPr>
          <a:xfrm>
            <a:off x="5531969" y="720609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812960" y="7021466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371904" y="7430095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651099" y="789906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39310" y="804836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6381750" y="2679700"/>
            <a:ext cx="2584450" cy="5226050"/>
          </a:xfrm>
          <a:custGeom>
            <a:avLst/>
            <a:gdLst>
              <a:gd name="connsiteX0" fmla="*/ 450850 w 2584450"/>
              <a:gd name="connsiteY0" fmla="*/ 5226050 h 5226050"/>
              <a:gd name="connsiteX1" fmla="*/ 2584450 w 2584450"/>
              <a:gd name="connsiteY1" fmla="*/ 5226050 h 5226050"/>
              <a:gd name="connsiteX2" fmla="*/ 2584450 w 2584450"/>
              <a:gd name="connsiteY2" fmla="*/ 0 h 5226050"/>
              <a:gd name="connsiteX3" fmla="*/ 0 w 2584450"/>
              <a:gd name="connsiteY3" fmla="*/ 0 h 522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450" h="5226050">
                <a:moveTo>
                  <a:pt x="450850" y="5226050"/>
                </a:moveTo>
                <a:lnTo>
                  <a:pt x="2584450" y="5226050"/>
                </a:lnTo>
                <a:lnTo>
                  <a:pt x="25844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8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96678"/>
          <a:stretch/>
        </p:blipFill>
        <p:spPr>
          <a:xfrm>
            <a:off x="0" y="257175"/>
            <a:ext cx="4181685" cy="1695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36184"/>
          <a:stretch/>
        </p:blipFill>
        <p:spPr>
          <a:xfrm>
            <a:off x="4285605" y="426720"/>
            <a:ext cx="4589187" cy="38233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15096"/>
          <a:stretch/>
        </p:blipFill>
        <p:spPr>
          <a:xfrm>
            <a:off x="8467290" y="426720"/>
            <a:ext cx="4134831" cy="524983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7290" y="5695600"/>
            <a:ext cx="4134831" cy="60806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95072"/>
          <a:stretch/>
        </p:blipFill>
        <p:spPr>
          <a:xfrm>
            <a:off x="37530" y="2967397"/>
            <a:ext cx="4589187" cy="29527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0" y="-19824"/>
            <a:ext cx="333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ラプラス変換</a:t>
            </a:r>
            <a:endParaRPr kumimoji="1" lang="ja-JP" altLang="en-US" sz="1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print"/>
          <a:srcRect b="85674"/>
          <a:stretch/>
        </p:blipFill>
        <p:spPr>
          <a:xfrm>
            <a:off x="4285605" y="4279916"/>
            <a:ext cx="4163355" cy="89193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 cstate="print"/>
          <a:srcRect t="50734"/>
          <a:stretch/>
        </p:blipFill>
        <p:spPr>
          <a:xfrm>
            <a:off x="37530" y="426720"/>
            <a:ext cx="4181685" cy="25146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/>
          <a:srcRect t="5245" r="9328" b="64783"/>
          <a:stretch/>
        </p:blipFill>
        <p:spPr>
          <a:xfrm>
            <a:off x="37531" y="3401199"/>
            <a:ext cx="4161090" cy="179564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409379" y="120669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9701" y="2776897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45198" y="862135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828180" y="360665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512540" y="400289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51376" y="4665213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99379" y="4664154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4999" y="506175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46734" y="2128052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99603" y="2128052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447800" y="2164080"/>
            <a:ext cx="3291840" cy="251460"/>
          </a:xfrm>
          <a:custGeom>
            <a:avLst/>
            <a:gdLst>
              <a:gd name="connsiteX0" fmla="*/ 0 w 3291840"/>
              <a:gd name="connsiteY0" fmla="*/ 251460 h 251460"/>
              <a:gd name="connsiteX1" fmla="*/ 2400300 w 3291840"/>
              <a:gd name="connsiteY1" fmla="*/ 251460 h 251460"/>
              <a:gd name="connsiteX2" fmla="*/ 2400300 w 3291840"/>
              <a:gd name="connsiteY2" fmla="*/ 114300 h 251460"/>
              <a:gd name="connsiteX3" fmla="*/ 2933700 w 3291840"/>
              <a:gd name="connsiteY3" fmla="*/ 114300 h 251460"/>
              <a:gd name="connsiteX4" fmla="*/ 2933700 w 3291840"/>
              <a:gd name="connsiteY4" fmla="*/ 0 h 251460"/>
              <a:gd name="connsiteX5" fmla="*/ 3291840 w 3291840"/>
              <a:gd name="connsiteY5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1840" h="251460">
                <a:moveTo>
                  <a:pt x="0" y="251460"/>
                </a:moveTo>
                <a:lnTo>
                  <a:pt x="2400300" y="251460"/>
                </a:lnTo>
                <a:lnTo>
                  <a:pt x="2400300" y="114300"/>
                </a:lnTo>
                <a:lnTo>
                  <a:pt x="2933700" y="114300"/>
                </a:lnTo>
                <a:lnTo>
                  <a:pt x="2933700" y="0"/>
                </a:lnTo>
                <a:lnTo>
                  <a:pt x="329184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792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96678"/>
          <a:stretch/>
        </p:blipFill>
        <p:spPr>
          <a:xfrm>
            <a:off x="0" y="257175"/>
            <a:ext cx="4181685" cy="1695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36184"/>
          <a:stretch/>
        </p:blipFill>
        <p:spPr>
          <a:xfrm>
            <a:off x="4285605" y="426720"/>
            <a:ext cx="4589187" cy="38233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15096"/>
          <a:stretch/>
        </p:blipFill>
        <p:spPr>
          <a:xfrm>
            <a:off x="8467290" y="426720"/>
            <a:ext cx="4134831" cy="524983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7290" y="5695600"/>
            <a:ext cx="4134831" cy="60806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95072"/>
          <a:stretch/>
        </p:blipFill>
        <p:spPr>
          <a:xfrm>
            <a:off x="37530" y="2967397"/>
            <a:ext cx="4589187" cy="29527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0" y="-19824"/>
            <a:ext cx="333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ラプラス変換</a:t>
            </a:r>
            <a:endParaRPr kumimoji="1" lang="ja-JP" altLang="en-US" sz="1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print"/>
          <a:srcRect b="85674"/>
          <a:stretch/>
        </p:blipFill>
        <p:spPr>
          <a:xfrm>
            <a:off x="4285605" y="4279916"/>
            <a:ext cx="4163355" cy="89193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 cstate="print"/>
          <a:srcRect t="50734"/>
          <a:stretch/>
        </p:blipFill>
        <p:spPr>
          <a:xfrm>
            <a:off x="37530" y="426720"/>
            <a:ext cx="4181685" cy="25146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/>
          <a:srcRect t="5245" r="9328" b="64783"/>
          <a:stretch/>
        </p:blipFill>
        <p:spPr>
          <a:xfrm>
            <a:off x="37531" y="3401199"/>
            <a:ext cx="4161090" cy="179564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409379" y="120669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9701" y="2776897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45198" y="862135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828180" y="360665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512540" y="400289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51376" y="4665213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99379" y="4664154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4999" y="506175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46734" y="2128052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99603" y="2128052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447800" y="2164080"/>
            <a:ext cx="3291840" cy="251460"/>
          </a:xfrm>
          <a:custGeom>
            <a:avLst/>
            <a:gdLst>
              <a:gd name="connsiteX0" fmla="*/ 0 w 3291840"/>
              <a:gd name="connsiteY0" fmla="*/ 251460 h 251460"/>
              <a:gd name="connsiteX1" fmla="*/ 2400300 w 3291840"/>
              <a:gd name="connsiteY1" fmla="*/ 251460 h 251460"/>
              <a:gd name="connsiteX2" fmla="*/ 2400300 w 3291840"/>
              <a:gd name="connsiteY2" fmla="*/ 114300 h 251460"/>
              <a:gd name="connsiteX3" fmla="*/ 2933700 w 3291840"/>
              <a:gd name="connsiteY3" fmla="*/ 114300 h 251460"/>
              <a:gd name="connsiteX4" fmla="*/ 2933700 w 3291840"/>
              <a:gd name="connsiteY4" fmla="*/ 0 h 251460"/>
              <a:gd name="connsiteX5" fmla="*/ 3291840 w 3291840"/>
              <a:gd name="connsiteY5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1840" h="251460">
                <a:moveTo>
                  <a:pt x="0" y="251460"/>
                </a:moveTo>
                <a:lnTo>
                  <a:pt x="2400300" y="251460"/>
                </a:lnTo>
                <a:lnTo>
                  <a:pt x="2400300" y="114300"/>
                </a:lnTo>
                <a:lnTo>
                  <a:pt x="2933700" y="114300"/>
                </a:lnTo>
                <a:lnTo>
                  <a:pt x="2933700" y="0"/>
                </a:lnTo>
                <a:lnTo>
                  <a:pt x="329184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401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5291" cy="57340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753099"/>
            <a:ext cx="4455291" cy="222351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83101" y="978577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94481" y="5390557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5265" y="5299117"/>
            <a:ext cx="8686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869241" y="5390557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8" idx="1"/>
          </p:cNvCxnSpPr>
          <p:nvPr/>
        </p:nvCxnSpPr>
        <p:spPr>
          <a:xfrm flipH="1">
            <a:off x="1379220" y="5436277"/>
            <a:ext cx="856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24656" y="6219152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24731" y="650172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61241" y="6883905"/>
            <a:ext cx="36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8288" y="0"/>
            <a:ext cx="4455291" cy="573404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8288" y="5753099"/>
            <a:ext cx="4455291" cy="2223513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5881389" y="978577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92769" y="5390557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3553" y="5299117"/>
            <a:ext cx="8686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5867529" y="5390557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7" idx="1"/>
          </p:cNvCxnSpPr>
          <p:nvPr/>
        </p:nvCxnSpPr>
        <p:spPr>
          <a:xfrm flipH="1">
            <a:off x="6377508" y="5436277"/>
            <a:ext cx="856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5522944" y="6219152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123019" y="650172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759529" y="6883905"/>
            <a:ext cx="360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512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4353836" cy="4105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b="41703"/>
          <a:stretch/>
        </p:blipFill>
        <p:spPr>
          <a:xfrm>
            <a:off x="1" y="4105275"/>
            <a:ext cx="4359267" cy="37814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59275"/>
          <a:stretch/>
        </p:blipFill>
        <p:spPr>
          <a:xfrm>
            <a:off x="4493537" y="127000"/>
            <a:ext cx="4359267" cy="2641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/>
          <a:srcRect b="33008"/>
          <a:stretch/>
        </p:blipFill>
        <p:spPr>
          <a:xfrm>
            <a:off x="4493537" y="2768601"/>
            <a:ext cx="4488105" cy="44323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2504" y="2110493"/>
            <a:ext cx="4359416" cy="64910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t="67711"/>
          <a:stretch/>
        </p:blipFill>
        <p:spPr>
          <a:xfrm>
            <a:off x="8992504" y="0"/>
            <a:ext cx="4353836" cy="20723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597393" y="1482309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83745" y="127049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1725" y="14767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1974" y="1270499"/>
            <a:ext cx="109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V="1">
            <a:off x="976396" y="650929"/>
            <a:ext cx="0" cy="619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1610667" y="402601"/>
            <a:ext cx="1573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積分区間が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±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∞なので、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lang="en-US" altLang="ja-JP" sz="800" dirty="0" smtClean="0">
                <a:solidFill>
                  <a:srgbClr val="FF0000"/>
                </a:solidFill>
              </a:rPr>
              <a:t>0</a:t>
            </a:r>
            <a:r>
              <a:rPr lang="ja-JP" altLang="en-US" sz="800" dirty="0" smtClean="0">
                <a:solidFill>
                  <a:srgbClr val="FF0000"/>
                </a:solidFill>
              </a:rPr>
              <a:t>に近づかないと値が決まらない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966404" y="183618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7354" y="2836036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29974" y="3839465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059553" y="382723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26256" y="397822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617711" y="57238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912403" y="6086799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40406" y="6239163"/>
            <a:ext cx="57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686028" y="67736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78603" y="8996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431603" y="1925136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84278" y="420161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384353" y="6535236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755328" y="66908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155628" y="668133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74653" y="705219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505649" y="340440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727628" y="31687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870253" y="300292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479853" y="715066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853303" y="7813650"/>
            <a:ext cx="25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8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67200" cy="107810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36650"/>
            <a:ext cx="4210050" cy="5670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023102" y="128317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32152" y="142922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45052" y="142922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13651" y="155627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91201" y="207062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3901" y="224986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4350" y="218891"/>
            <a:ext cx="1492942" cy="7941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フリーフォーム 13"/>
          <p:cNvSpPr/>
          <p:nvPr/>
        </p:nvSpPr>
        <p:spPr>
          <a:xfrm>
            <a:off x="3270250" y="444500"/>
            <a:ext cx="1054100" cy="171450"/>
          </a:xfrm>
          <a:custGeom>
            <a:avLst/>
            <a:gdLst>
              <a:gd name="connsiteX0" fmla="*/ 1181100 w 1181100"/>
              <a:gd name="connsiteY0" fmla="*/ 0 h 82550"/>
              <a:gd name="connsiteX1" fmla="*/ 0 w 1181100"/>
              <a:gd name="connsiteY1" fmla="*/ 0 h 82550"/>
              <a:gd name="connsiteX2" fmla="*/ 0 w 118110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82550">
                <a:moveTo>
                  <a:pt x="1181100" y="0"/>
                </a:moveTo>
                <a:lnTo>
                  <a:pt x="0" y="0"/>
                </a:lnTo>
                <a:lnTo>
                  <a:pt x="0" y="8255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708" t="31468" r="8655" b="48048"/>
          <a:stretch/>
        </p:blipFill>
        <p:spPr>
          <a:xfrm>
            <a:off x="4294908" y="1084310"/>
            <a:ext cx="2840083" cy="536080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5588000" y="1212850"/>
            <a:ext cx="229292" cy="7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5588000" y="1260948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645587" y="993749"/>
            <a:ext cx="256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-1</a:t>
            </a:r>
            <a:endParaRPr kumimoji="1" lang="ja-JP" altLang="en-US" sz="7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6221627" y="1664270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フリーフォーム 21"/>
          <p:cNvSpPr/>
          <p:nvPr/>
        </p:nvSpPr>
        <p:spPr>
          <a:xfrm>
            <a:off x="1093573" y="1661983"/>
            <a:ext cx="5257800" cy="432000"/>
          </a:xfrm>
          <a:custGeom>
            <a:avLst/>
            <a:gdLst>
              <a:gd name="connsiteX0" fmla="*/ 5257800 w 5257800"/>
              <a:gd name="connsiteY0" fmla="*/ 0 h 586946"/>
              <a:gd name="connsiteX1" fmla="*/ 5257800 w 5257800"/>
              <a:gd name="connsiteY1" fmla="*/ 586946 h 586946"/>
              <a:gd name="connsiteX2" fmla="*/ 0 w 5257800"/>
              <a:gd name="connsiteY2" fmla="*/ 586946 h 5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0" h="586946">
                <a:moveTo>
                  <a:pt x="5257800" y="0"/>
                </a:moveTo>
                <a:lnTo>
                  <a:pt x="5257800" y="586946"/>
                </a:lnTo>
                <a:lnTo>
                  <a:pt x="0" y="586946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18787" y="2833134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587473" y="283313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2451" y="3303695"/>
            <a:ext cx="1017799" cy="26172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7" name="直線矢印コネクタ 26"/>
          <p:cNvCxnSpPr>
            <a:stCxn id="25" idx="0"/>
          </p:cNvCxnSpPr>
          <p:nvPr/>
        </p:nvCxnSpPr>
        <p:spPr>
          <a:xfrm flipH="1" flipV="1">
            <a:off x="2533135" y="3064476"/>
            <a:ext cx="228216" cy="239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/>
          <p:cNvSpPr/>
          <p:nvPr/>
        </p:nvSpPr>
        <p:spPr>
          <a:xfrm>
            <a:off x="3346964" y="5912706"/>
            <a:ext cx="1054100" cy="94907"/>
          </a:xfrm>
          <a:custGeom>
            <a:avLst/>
            <a:gdLst>
              <a:gd name="connsiteX0" fmla="*/ 1181100 w 1181100"/>
              <a:gd name="connsiteY0" fmla="*/ 0 h 82550"/>
              <a:gd name="connsiteX1" fmla="*/ 0 w 1181100"/>
              <a:gd name="connsiteY1" fmla="*/ 0 h 82550"/>
              <a:gd name="connsiteX2" fmla="*/ 0 w 118110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82550">
                <a:moveTo>
                  <a:pt x="1181100" y="0"/>
                </a:moveTo>
                <a:lnTo>
                  <a:pt x="0" y="0"/>
                </a:lnTo>
                <a:lnTo>
                  <a:pt x="0" y="8255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4350" y="4988172"/>
            <a:ext cx="3455773" cy="13482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0" name="フリーフォーム 29"/>
          <p:cNvSpPr/>
          <p:nvPr/>
        </p:nvSpPr>
        <p:spPr>
          <a:xfrm>
            <a:off x="-67962" y="2199696"/>
            <a:ext cx="1637270" cy="4503845"/>
          </a:xfrm>
          <a:custGeom>
            <a:avLst/>
            <a:gdLst>
              <a:gd name="connsiteX0" fmla="*/ 1637270 w 1637270"/>
              <a:gd name="connsiteY0" fmla="*/ 4479325 h 4479325"/>
              <a:gd name="connsiteX1" fmla="*/ 1637270 w 1637270"/>
              <a:gd name="connsiteY1" fmla="*/ 4405184 h 4479325"/>
              <a:gd name="connsiteX2" fmla="*/ 0 w 1637270"/>
              <a:gd name="connsiteY2" fmla="*/ 4405184 h 4479325"/>
              <a:gd name="connsiteX3" fmla="*/ 0 w 1637270"/>
              <a:gd name="connsiteY3" fmla="*/ 0 h 4479325"/>
              <a:gd name="connsiteX4" fmla="*/ 512805 w 1637270"/>
              <a:gd name="connsiteY4" fmla="*/ 0 h 44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270" h="4479325">
                <a:moveTo>
                  <a:pt x="1637270" y="4479325"/>
                </a:moveTo>
                <a:lnTo>
                  <a:pt x="1637270" y="4405184"/>
                </a:lnTo>
                <a:lnTo>
                  <a:pt x="0" y="4405184"/>
                </a:lnTo>
                <a:lnTo>
                  <a:pt x="0" y="0"/>
                </a:lnTo>
                <a:lnTo>
                  <a:pt x="512805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833315" y="576537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450610" y="6331903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571435" y="620724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444140" y="507980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42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4353836" cy="4105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b="41703"/>
          <a:stretch/>
        </p:blipFill>
        <p:spPr>
          <a:xfrm>
            <a:off x="1" y="4105275"/>
            <a:ext cx="4359267" cy="37814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59275"/>
          <a:stretch/>
        </p:blipFill>
        <p:spPr>
          <a:xfrm>
            <a:off x="4493537" y="127000"/>
            <a:ext cx="4359267" cy="2641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/>
          <a:srcRect b="33008"/>
          <a:stretch/>
        </p:blipFill>
        <p:spPr>
          <a:xfrm>
            <a:off x="4493537" y="2768601"/>
            <a:ext cx="4488105" cy="44323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2504" y="2110493"/>
            <a:ext cx="4359416" cy="64910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t="67711"/>
          <a:stretch/>
        </p:blipFill>
        <p:spPr>
          <a:xfrm>
            <a:off x="8992504" y="0"/>
            <a:ext cx="4353836" cy="20723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597393" y="1482309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83745" y="127049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1725" y="14767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1974" y="1270499"/>
            <a:ext cx="109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V="1">
            <a:off x="976396" y="650929"/>
            <a:ext cx="0" cy="619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1610667" y="402601"/>
            <a:ext cx="1573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積分区間が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±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∞なので、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lang="en-US" altLang="ja-JP" sz="800" dirty="0" smtClean="0">
                <a:solidFill>
                  <a:srgbClr val="FF0000"/>
                </a:solidFill>
              </a:rPr>
              <a:t>0</a:t>
            </a:r>
            <a:r>
              <a:rPr lang="ja-JP" altLang="en-US" sz="800" dirty="0" smtClean="0">
                <a:solidFill>
                  <a:srgbClr val="FF0000"/>
                </a:solidFill>
              </a:rPr>
              <a:t>に近づかないと値が決まらない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966404" y="183618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7354" y="2836036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29974" y="3839465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059553" y="382723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26256" y="397822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617711" y="57238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912403" y="6086799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40406" y="6239163"/>
            <a:ext cx="57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686028" y="67736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78603" y="8996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431603" y="1925136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84278" y="420161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384353" y="6535236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755328" y="66908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155628" y="668133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74653" y="705219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505649" y="340440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727628" y="31687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870253" y="300292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479853" y="715066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853303" y="7813650"/>
            <a:ext cx="25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446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200525" cy="63085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874" y="1"/>
            <a:ext cx="4200525" cy="63201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7748" y="1"/>
            <a:ext cx="4198597" cy="63328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09926" y="736575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l="11195" t="77582" r="44231" b="18453"/>
          <a:stretch/>
        </p:blipFill>
        <p:spPr>
          <a:xfrm>
            <a:off x="1945612" y="657370"/>
            <a:ext cx="1943100" cy="2571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1885950" y="590550"/>
            <a:ext cx="47625" cy="180975"/>
          </a:xfrm>
          <a:custGeom>
            <a:avLst/>
            <a:gdLst>
              <a:gd name="connsiteX0" fmla="*/ 47625 w 47625"/>
              <a:gd name="connsiteY0" fmla="*/ 180975 h 180975"/>
              <a:gd name="connsiteX1" fmla="*/ 0 w 47625"/>
              <a:gd name="connsiteY1" fmla="*/ 180975 h 180975"/>
              <a:gd name="connsiteX2" fmla="*/ 0 w 47625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" h="180975">
                <a:moveTo>
                  <a:pt x="47625" y="180975"/>
                </a:moveTo>
                <a:lnTo>
                  <a:pt x="0" y="18097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427288" y="119208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67432" y="140647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36703" y="2330789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68996" y="2578438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14875" y="3256043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78875" y="3443368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51552" y="4014868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03852" y="435141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48702" y="435141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152" y="567856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06132" y="588176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98875" y="602521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23852" y="61586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22056" y="2547298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06794" y="5701428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178794" y="583538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167114" y="618637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853414" y="260129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030454" y="289847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169101" y="304627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413234" y="506255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451334" y="4841578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933934" y="4841578"/>
            <a:ext cx="14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1927834" y="524543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649454" y="5054938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709388" y="5727388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917101" y="585935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560669" y="605668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111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200525" cy="63085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874" y="1"/>
            <a:ext cx="4200525" cy="63201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7748" y="1"/>
            <a:ext cx="4198597" cy="63328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09926" y="736575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l="11195" t="77582" r="44231" b="18453"/>
          <a:stretch/>
        </p:blipFill>
        <p:spPr>
          <a:xfrm>
            <a:off x="1945612" y="657370"/>
            <a:ext cx="1943100" cy="2571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1885950" y="590550"/>
            <a:ext cx="47625" cy="180975"/>
          </a:xfrm>
          <a:custGeom>
            <a:avLst/>
            <a:gdLst>
              <a:gd name="connsiteX0" fmla="*/ 47625 w 47625"/>
              <a:gd name="connsiteY0" fmla="*/ 180975 h 180975"/>
              <a:gd name="connsiteX1" fmla="*/ 0 w 47625"/>
              <a:gd name="connsiteY1" fmla="*/ 180975 h 180975"/>
              <a:gd name="connsiteX2" fmla="*/ 0 w 47625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" h="180975">
                <a:moveTo>
                  <a:pt x="47625" y="180975"/>
                </a:moveTo>
                <a:lnTo>
                  <a:pt x="0" y="18097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427288" y="1192082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67432" y="140647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36703" y="2330789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68996" y="2578438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14875" y="3256043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78875" y="3443368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51552" y="4014868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03852" y="435141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48702" y="435141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152" y="567856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06132" y="588176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98875" y="602521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23852" y="615861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22056" y="2547298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06794" y="5701428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178794" y="583538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167114" y="618637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853414" y="260129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030454" y="289847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169101" y="304627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413234" y="506255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451334" y="4841578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933934" y="4841578"/>
            <a:ext cx="14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1927834" y="524543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649454" y="5054938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709388" y="5727388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917101" y="585935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560669" y="605668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125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t="19742"/>
          <a:stretch/>
        </p:blipFill>
        <p:spPr>
          <a:xfrm>
            <a:off x="0" y="200025"/>
            <a:ext cx="4463128" cy="53435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7832"/>
          <a:stretch/>
        </p:blipFill>
        <p:spPr>
          <a:xfrm>
            <a:off x="4509967" y="28575"/>
            <a:ext cx="4579240" cy="47176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t="41047"/>
          <a:stretch/>
        </p:blipFill>
        <p:spPr>
          <a:xfrm>
            <a:off x="9107471" y="9525"/>
            <a:ext cx="4717340" cy="39808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7471" y="3990359"/>
            <a:ext cx="4717340" cy="18451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-1" b="75731"/>
          <a:stretch/>
        </p:blipFill>
        <p:spPr>
          <a:xfrm>
            <a:off x="0" y="5553076"/>
            <a:ext cx="4536185" cy="15716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t="1" b="59828"/>
          <a:stretch/>
        </p:blipFill>
        <p:spPr>
          <a:xfrm>
            <a:off x="4509967" y="4779301"/>
            <a:ext cx="4542712" cy="261209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790233" y="362058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575"/>
            <a:ext cx="4463128" cy="1809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5474" y="6212308"/>
            <a:ext cx="1438275" cy="102757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428723" y="5958392"/>
            <a:ext cx="40767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フーリエ</a:t>
            </a:r>
            <a:r>
              <a:rPr lang="ja-JP" altLang="en-US" sz="1000" dirty="0"/>
              <a:t>変換</a:t>
            </a:r>
            <a:r>
              <a:rPr lang="ja-JP" altLang="en-US" sz="1000" dirty="0" smtClean="0"/>
              <a:t>だと、何が不利なのか？ラプラス変換を見ながら考える。</a:t>
            </a:r>
            <a:endParaRPr kumimoji="1" lang="ja-JP" altLang="en-US" sz="10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0564811" y="7050162"/>
            <a:ext cx="36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618530" y="6211669"/>
            <a:ext cx="31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ラプラス変換では、この</a:t>
            </a:r>
            <a:r>
              <a:rPr kumimoji="1" lang="en-US" altLang="ja-JP" sz="900" b="1" dirty="0" smtClean="0">
                <a:solidFill>
                  <a:srgbClr val="FF0000"/>
                </a:solidFill>
              </a:rPr>
              <a:t>s</a:t>
            </a:r>
            <a:r>
              <a:rPr kumimoji="1" lang="ja-JP" altLang="en-US" sz="900" dirty="0" smtClean="0"/>
              <a:t>を調整することでより多くの関数を</a:t>
            </a:r>
            <a:r>
              <a:rPr kumimoji="1" lang="en-US" altLang="ja-JP" sz="900" dirty="0" smtClean="0"/>
              <a:t/>
            </a:r>
            <a:br>
              <a:rPr kumimoji="1" lang="en-US" altLang="ja-JP" sz="900" dirty="0" smtClean="0"/>
            </a:br>
            <a:r>
              <a:rPr kumimoji="1" lang="ja-JP" altLang="en-US" sz="900" dirty="0" smtClean="0"/>
              <a:t>収束させられる。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フーリエ</a:t>
            </a:r>
            <a:r>
              <a:rPr lang="ja-JP" altLang="en-US" sz="900" dirty="0"/>
              <a:t>変換</a:t>
            </a:r>
            <a:r>
              <a:rPr lang="ja-JP" altLang="en-US" sz="900" dirty="0" smtClean="0"/>
              <a:t>の場合は、</a:t>
            </a:r>
            <a:r>
              <a:rPr lang="en-US" altLang="ja-JP" sz="900" dirty="0" smtClean="0"/>
              <a:t>a&gt;0</a:t>
            </a:r>
            <a:r>
              <a:rPr lang="ja-JP" altLang="en-US" sz="900" dirty="0" smtClean="0"/>
              <a:t>の瞬間に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発散する</a:t>
            </a:r>
            <a:r>
              <a:rPr lang="ja-JP" altLang="en-US" sz="900" dirty="0" smtClean="0"/>
              <a:t>。</a:t>
            </a:r>
            <a:endParaRPr lang="en-US" altLang="ja-JP" sz="900" dirty="0" smtClean="0"/>
          </a:p>
          <a:p>
            <a:r>
              <a:rPr lang="ja-JP" altLang="en-US" sz="900" dirty="0" smtClean="0"/>
              <a:t>変換表で</a:t>
            </a:r>
            <a:r>
              <a:rPr lang="en-US" altLang="ja-JP" sz="900" b="1" dirty="0" smtClean="0"/>
              <a:t>1/(a-s)</a:t>
            </a:r>
            <a:r>
              <a:rPr lang="ja-JP" altLang="en-US" sz="900" dirty="0" smtClean="0"/>
              <a:t>に相当する入れ替えが成り立たず、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解けない</a:t>
            </a:r>
            <a:r>
              <a:rPr lang="ja-JP" altLang="en-US" sz="900" dirty="0" smtClean="0"/>
              <a:t>。</a:t>
            </a:r>
            <a:endParaRPr lang="en-US" altLang="ja-JP" sz="900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10056811" y="7148835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4092" y="124153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521332" y="272217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88764" y="271455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00884" y="32327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37332" y="32327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5612" y="457724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88504" y="511218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067716" y="511218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76564" y="5078494"/>
            <a:ext cx="180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668439" y="5078494"/>
            <a:ext cx="180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499360" y="4593335"/>
            <a:ext cx="822960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/>
              <a:t>基底</a:t>
            </a:r>
            <a:r>
              <a:rPr lang="ja-JP" altLang="en-US" sz="900" dirty="0" smtClean="0"/>
              <a:t>と</a:t>
            </a:r>
            <a:r>
              <a:rPr lang="ja-JP" altLang="en-US" sz="900" dirty="0"/>
              <a:t>考</a:t>
            </a:r>
            <a:r>
              <a:rPr lang="ja-JP" altLang="en-US" sz="900" dirty="0" smtClean="0"/>
              <a:t>える</a:t>
            </a:r>
            <a:endParaRPr kumimoji="1" lang="ja-JP" altLang="en-US" sz="900" dirty="0"/>
          </a:p>
        </p:txBody>
      </p:sp>
      <p:cxnSp>
        <p:nvCxnSpPr>
          <p:cNvPr id="29" name="直線矢印コネクタ 28"/>
          <p:cNvCxnSpPr>
            <a:endCxn id="25" idx="0"/>
          </p:cNvCxnSpPr>
          <p:nvPr/>
        </p:nvCxnSpPr>
        <p:spPr>
          <a:xfrm flipH="1">
            <a:off x="1966564" y="4845489"/>
            <a:ext cx="982376" cy="233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endCxn id="26" idx="0"/>
          </p:cNvCxnSpPr>
          <p:nvPr/>
        </p:nvCxnSpPr>
        <p:spPr>
          <a:xfrm>
            <a:off x="2938452" y="4841014"/>
            <a:ext cx="819987" cy="237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26504" y="6685309"/>
            <a:ext cx="888000" cy="3912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54254" y="6694937"/>
            <a:ext cx="888000" cy="3912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74279" y="47952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674279" y="63586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821498" y="47952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821498" y="63586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872677" y="121105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72677" y="136739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019896" y="121105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19896" y="136739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23545" y="126768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34426" y="481606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241450" y="5591821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80047" y="445374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009926" y="460799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80347" y="595830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487648" y="6105038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634942" y="624041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721521" y="64713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86038" y="661809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938371" y="6618096"/>
            <a:ext cx="45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096748" y="694948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924901" y="710054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306151" y="710054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0866350" y="28575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3288446" y="38100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371573" y="19050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381098" y="580822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3288446" y="568475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953749" y="73434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2442254" y="-33533"/>
            <a:ext cx="7997147" cy="1738508"/>
          </a:xfrm>
          <a:custGeom>
            <a:avLst/>
            <a:gdLst>
              <a:gd name="connsiteX0" fmla="*/ 7858125 w 7858125"/>
              <a:gd name="connsiteY0" fmla="*/ 95250 h 1762125"/>
              <a:gd name="connsiteX1" fmla="*/ 7858125 w 7858125"/>
              <a:gd name="connsiteY1" fmla="*/ 0 h 1762125"/>
              <a:gd name="connsiteX2" fmla="*/ 1981200 w 7858125"/>
              <a:gd name="connsiteY2" fmla="*/ 0 h 1762125"/>
              <a:gd name="connsiteX3" fmla="*/ 1981200 w 7858125"/>
              <a:gd name="connsiteY3" fmla="*/ 1762125 h 1762125"/>
              <a:gd name="connsiteX4" fmla="*/ 0 w 7858125"/>
              <a:gd name="connsiteY4" fmla="*/ 1762125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5" h="1762125">
                <a:moveTo>
                  <a:pt x="7858125" y="95250"/>
                </a:moveTo>
                <a:lnTo>
                  <a:pt x="7858125" y="0"/>
                </a:lnTo>
                <a:lnTo>
                  <a:pt x="1981200" y="0"/>
                </a:lnTo>
                <a:lnTo>
                  <a:pt x="1981200" y="1762125"/>
                </a:lnTo>
                <a:lnTo>
                  <a:pt x="0" y="176212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2533650" y="285750"/>
            <a:ext cx="9828000" cy="6457950"/>
          </a:xfrm>
          <a:custGeom>
            <a:avLst/>
            <a:gdLst>
              <a:gd name="connsiteX0" fmla="*/ 9858375 w 9858375"/>
              <a:gd name="connsiteY0" fmla="*/ 0 h 6457950"/>
              <a:gd name="connsiteX1" fmla="*/ 9858375 w 9858375"/>
              <a:gd name="connsiteY1" fmla="*/ 85725 h 6457950"/>
              <a:gd name="connsiteX2" fmla="*/ 6591300 w 9858375"/>
              <a:gd name="connsiteY2" fmla="*/ 85725 h 6457950"/>
              <a:gd name="connsiteX3" fmla="*/ 6591300 w 9858375"/>
              <a:gd name="connsiteY3" fmla="*/ 5638800 h 6457950"/>
              <a:gd name="connsiteX4" fmla="*/ 1962150 w 9858375"/>
              <a:gd name="connsiteY4" fmla="*/ 5638800 h 6457950"/>
              <a:gd name="connsiteX5" fmla="*/ 1962150 w 9858375"/>
              <a:gd name="connsiteY5" fmla="*/ 6457950 h 6457950"/>
              <a:gd name="connsiteX6" fmla="*/ 0 w 9858375"/>
              <a:gd name="connsiteY6" fmla="*/ 6457950 h 64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375" h="6457950">
                <a:moveTo>
                  <a:pt x="9858375" y="0"/>
                </a:moveTo>
                <a:lnTo>
                  <a:pt x="9858375" y="85725"/>
                </a:lnTo>
                <a:lnTo>
                  <a:pt x="6591300" y="85725"/>
                </a:lnTo>
                <a:lnTo>
                  <a:pt x="6591300" y="5638800"/>
                </a:lnTo>
                <a:lnTo>
                  <a:pt x="1962150" y="5638800"/>
                </a:lnTo>
                <a:lnTo>
                  <a:pt x="1962150" y="6457950"/>
                </a:lnTo>
                <a:lnTo>
                  <a:pt x="0" y="645795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3584873" y="1197058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386549" y="135362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694202" y="135455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001761" y="1753352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1046350" y="1747804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191720" y="212805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1925661" y="275155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3388891" y="275155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2581689" y="3253433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032480" y="3725197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237585" y="3728165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84811" y="4343513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875876" y="4343513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179445" y="501687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659082" y="502449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1451384" y="502449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3496036" y="50220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2514134" y="6516728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3174027" y="6661720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091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t="19742"/>
          <a:stretch/>
        </p:blipFill>
        <p:spPr>
          <a:xfrm>
            <a:off x="0" y="200025"/>
            <a:ext cx="4463128" cy="53435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7832"/>
          <a:stretch/>
        </p:blipFill>
        <p:spPr>
          <a:xfrm>
            <a:off x="4509967" y="28575"/>
            <a:ext cx="4579240" cy="47176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t="41047"/>
          <a:stretch/>
        </p:blipFill>
        <p:spPr>
          <a:xfrm>
            <a:off x="9107471" y="9525"/>
            <a:ext cx="4717340" cy="39808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7471" y="3990359"/>
            <a:ext cx="4717340" cy="18451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-1" b="75731"/>
          <a:stretch/>
        </p:blipFill>
        <p:spPr>
          <a:xfrm>
            <a:off x="0" y="5553076"/>
            <a:ext cx="4536185" cy="15716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t="1" b="59828"/>
          <a:stretch/>
        </p:blipFill>
        <p:spPr>
          <a:xfrm>
            <a:off x="4509967" y="4779301"/>
            <a:ext cx="4542712" cy="261209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790233" y="362058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575"/>
            <a:ext cx="4463128" cy="1809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5474" y="6212308"/>
            <a:ext cx="1438275" cy="102757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428723" y="5958392"/>
            <a:ext cx="40767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フーリエ</a:t>
            </a:r>
            <a:r>
              <a:rPr lang="ja-JP" altLang="en-US" sz="1000" dirty="0"/>
              <a:t>変換</a:t>
            </a:r>
            <a:r>
              <a:rPr lang="ja-JP" altLang="en-US" sz="1000" dirty="0" smtClean="0"/>
              <a:t>だと、何が不利なのか？ラプラス変換を見ながら考える。</a:t>
            </a:r>
            <a:endParaRPr kumimoji="1" lang="ja-JP" altLang="en-US" sz="10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0564811" y="7050162"/>
            <a:ext cx="36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618530" y="6211669"/>
            <a:ext cx="31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ラプラス変換では、この</a:t>
            </a:r>
            <a:r>
              <a:rPr kumimoji="1" lang="en-US" altLang="ja-JP" sz="900" b="1" dirty="0" smtClean="0">
                <a:solidFill>
                  <a:srgbClr val="FF0000"/>
                </a:solidFill>
              </a:rPr>
              <a:t>s</a:t>
            </a:r>
            <a:r>
              <a:rPr kumimoji="1" lang="ja-JP" altLang="en-US" sz="900" dirty="0" smtClean="0"/>
              <a:t>を調整することでより多くの関数を</a:t>
            </a:r>
            <a:r>
              <a:rPr kumimoji="1" lang="en-US" altLang="ja-JP" sz="900" dirty="0" smtClean="0"/>
              <a:t/>
            </a:r>
            <a:br>
              <a:rPr kumimoji="1" lang="en-US" altLang="ja-JP" sz="900" dirty="0" smtClean="0"/>
            </a:br>
            <a:r>
              <a:rPr kumimoji="1" lang="ja-JP" altLang="en-US" sz="900" dirty="0" smtClean="0"/>
              <a:t>収束させられる。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フーリエ</a:t>
            </a:r>
            <a:r>
              <a:rPr lang="ja-JP" altLang="en-US" sz="900" dirty="0"/>
              <a:t>変換</a:t>
            </a:r>
            <a:r>
              <a:rPr lang="ja-JP" altLang="en-US" sz="900" dirty="0" smtClean="0"/>
              <a:t>の場合は、</a:t>
            </a:r>
            <a:r>
              <a:rPr lang="en-US" altLang="ja-JP" sz="900" dirty="0" smtClean="0"/>
              <a:t>a&gt;0</a:t>
            </a:r>
            <a:r>
              <a:rPr lang="ja-JP" altLang="en-US" sz="900" dirty="0" smtClean="0"/>
              <a:t>の瞬間に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発散する</a:t>
            </a:r>
            <a:r>
              <a:rPr lang="ja-JP" altLang="en-US" sz="900" dirty="0" smtClean="0"/>
              <a:t>。</a:t>
            </a:r>
            <a:endParaRPr lang="en-US" altLang="ja-JP" sz="900" dirty="0" smtClean="0"/>
          </a:p>
          <a:p>
            <a:r>
              <a:rPr lang="ja-JP" altLang="en-US" sz="900" dirty="0" smtClean="0"/>
              <a:t>変換表で</a:t>
            </a:r>
            <a:r>
              <a:rPr lang="en-US" altLang="ja-JP" sz="900" b="1" dirty="0" smtClean="0"/>
              <a:t>1/(a-s)</a:t>
            </a:r>
            <a:r>
              <a:rPr lang="ja-JP" altLang="en-US" sz="900" dirty="0" smtClean="0"/>
              <a:t>に相当する入れ替えが成り立たず、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解けない</a:t>
            </a:r>
            <a:r>
              <a:rPr lang="ja-JP" altLang="en-US" sz="900" dirty="0" smtClean="0"/>
              <a:t>。</a:t>
            </a:r>
            <a:endParaRPr lang="en-US" altLang="ja-JP" sz="900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10056811" y="7148835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4092" y="124153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521332" y="272217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88764" y="271455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00884" y="32327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37332" y="32327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5612" y="457724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88504" y="511218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067716" y="511218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76564" y="5078494"/>
            <a:ext cx="180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668439" y="5078494"/>
            <a:ext cx="180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499360" y="4593335"/>
            <a:ext cx="822960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/>
              <a:t>基底</a:t>
            </a:r>
            <a:r>
              <a:rPr lang="ja-JP" altLang="en-US" sz="900" dirty="0" smtClean="0"/>
              <a:t>と</a:t>
            </a:r>
            <a:r>
              <a:rPr lang="ja-JP" altLang="en-US" sz="900" dirty="0"/>
              <a:t>考</a:t>
            </a:r>
            <a:r>
              <a:rPr lang="ja-JP" altLang="en-US" sz="900" dirty="0" smtClean="0"/>
              <a:t>える</a:t>
            </a:r>
            <a:endParaRPr kumimoji="1" lang="ja-JP" altLang="en-US" sz="900" dirty="0"/>
          </a:p>
        </p:txBody>
      </p:sp>
      <p:cxnSp>
        <p:nvCxnSpPr>
          <p:cNvPr id="29" name="直線矢印コネクタ 28"/>
          <p:cNvCxnSpPr>
            <a:endCxn id="25" idx="0"/>
          </p:cNvCxnSpPr>
          <p:nvPr/>
        </p:nvCxnSpPr>
        <p:spPr>
          <a:xfrm flipH="1">
            <a:off x="1966564" y="4845489"/>
            <a:ext cx="982376" cy="233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endCxn id="26" idx="0"/>
          </p:cNvCxnSpPr>
          <p:nvPr/>
        </p:nvCxnSpPr>
        <p:spPr>
          <a:xfrm>
            <a:off x="2938452" y="4841014"/>
            <a:ext cx="819987" cy="237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26504" y="6685309"/>
            <a:ext cx="888000" cy="3912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54254" y="6694937"/>
            <a:ext cx="888000" cy="3912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74279" y="47952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674279" y="63586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821498" y="47952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821498" y="63586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872677" y="121105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72677" y="136739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019896" y="121105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19896" y="136739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23545" y="126768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34426" y="4816063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241450" y="5591821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80047" y="445374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009926" y="4607993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80347" y="595830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487648" y="6105038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634942" y="624041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721521" y="64713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86038" y="661809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938371" y="6618096"/>
            <a:ext cx="45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096748" y="694948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924901" y="710054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306151" y="710054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0866350" y="28575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3288446" y="38100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371573" y="19050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381098" y="580822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3288446" y="568475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953749" y="73434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2442254" y="-33533"/>
            <a:ext cx="7997147" cy="1738508"/>
          </a:xfrm>
          <a:custGeom>
            <a:avLst/>
            <a:gdLst>
              <a:gd name="connsiteX0" fmla="*/ 7858125 w 7858125"/>
              <a:gd name="connsiteY0" fmla="*/ 95250 h 1762125"/>
              <a:gd name="connsiteX1" fmla="*/ 7858125 w 7858125"/>
              <a:gd name="connsiteY1" fmla="*/ 0 h 1762125"/>
              <a:gd name="connsiteX2" fmla="*/ 1981200 w 7858125"/>
              <a:gd name="connsiteY2" fmla="*/ 0 h 1762125"/>
              <a:gd name="connsiteX3" fmla="*/ 1981200 w 7858125"/>
              <a:gd name="connsiteY3" fmla="*/ 1762125 h 1762125"/>
              <a:gd name="connsiteX4" fmla="*/ 0 w 7858125"/>
              <a:gd name="connsiteY4" fmla="*/ 1762125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5" h="1762125">
                <a:moveTo>
                  <a:pt x="7858125" y="95250"/>
                </a:moveTo>
                <a:lnTo>
                  <a:pt x="7858125" y="0"/>
                </a:lnTo>
                <a:lnTo>
                  <a:pt x="1981200" y="0"/>
                </a:lnTo>
                <a:lnTo>
                  <a:pt x="1981200" y="1762125"/>
                </a:lnTo>
                <a:lnTo>
                  <a:pt x="0" y="176212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2533650" y="285750"/>
            <a:ext cx="9828000" cy="6457950"/>
          </a:xfrm>
          <a:custGeom>
            <a:avLst/>
            <a:gdLst>
              <a:gd name="connsiteX0" fmla="*/ 9858375 w 9858375"/>
              <a:gd name="connsiteY0" fmla="*/ 0 h 6457950"/>
              <a:gd name="connsiteX1" fmla="*/ 9858375 w 9858375"/>
              <a:gd name="connsiteY1" fmla="*/ 85725 h 6457950"/>
              <a:gd name="connsiteX2" fmla="*/ 6591300 w 9858375"/>
              <a:gd name="connsiteY2" fmla="*/ 85725 h 6457950"/>
              <a:gd name="connsiteX3" fmla="*/ 6591300 w 9858375"/>
              <a:gd name="connsiteY3" fmla="*/ 5638800 h 6457950"/>
              <a:gd name="connsiteX4" fmla="*/ 1962150 w 9858375"/>
              <a:gd name="connsiteY4" fmla="*/ 5638800 h 6457950"/>
              <a:gd name="connsiteX5" fmla="*/ 1962150 w 9858375"/>
              <a:gd name="connsiteY5" fmla="*/ 6457950 h 6457950"/>
              <a:gd name="connsiteX6" fmla="*/ 0 w 9858375"/>
              <a:gd name="connsiteY6" fmla="*/ 6457950 h 64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375" h="6457950">
                <a:moveTo>
                  <a:pt x="9858375" y="0"/>
                </a:moveTo>
                <a:lnTo>
                  <a:pt x="9858375" y="85725"/>
                </a:lnTo>
                <a:lnTo>
                  <a:pt x="6591300" y="85725"/>
                </a:lnTo>
                <a:lnTo>
                  <a:pt x="6591300" y="5638800"/>
                </a:lnTo>
                <a:lnTo>
                  <a:pt x="1962150" y="5638800"/>
                </a:lnTo>
                <a:lnTo>
                  <a:pt x="1962150" y="6457950"/>
                </a:lnTo>
                <a:lnTo>
                  <a:pt x="0" y="645795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3584873" y="1197058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386549" y="135362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694202" y="135455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001761" y="1753352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1046350" y="1747804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191720" y="212805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1925661" y="275155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3388891" y="275155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2581689" y="3253433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032480" y="3725197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237585" y="3728165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84811" y="4343513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875876" y="4343513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179445" y="501687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659082" y="502449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1451384" y="502449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3496036" y="50220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2514134" y="6516728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3174027" y="6661720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311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610100" cy="47968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22179" b="2"/>
          <a:stretch/>
        </p:blipFill>
        <p:spPr>
          <a:xfrm>
            <a:off x="4729725" y="30480"/>
            <a:ext cx="4610101" cy="52201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b="79905"/>
          <a:stretch/>
        </p:blipFill>
        <p:spPr>
          <a:xfrm>
            <a:off x="4729725" y="5288683"/>
            <a:ext cx="4618499" cy="1328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b="78702"/>
          <a:stretch/>
        </p:blipFill>
        <p:spPr>
          <a:xfrm>
            <a:off x="14287" y="4819650"/>
            <a:ext cx="4610101" cy="14287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20179"/>
          <a:stretch/>
        </p:blipFill>
        <p:spPr>
          <a:xfrm>
            <a:off x="9453561" y="0"/>
            <a:ext cx="4618499" cy="527529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3561" y="5300691"/>
            <a:ext cx="4618499" cy="84743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6639" y="94884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2619" y="2442361"/>
            <a:ext cx="1695450" cy="36195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" name="直線矢印コネクタ 2"/>
          <p:cNvCxnSpPr/>
          <p:nvPr/>
        </p:nvCxnSpPr>
        <p:spPr>
          <a:xfrm flipV="1">
            <a:off x="2727960" y="2293620"/>
            <a:ext cx="0" cy="14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3515139" y="4646266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79659" y="5952691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8059" y="6101184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125919" y="43284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720279" y="43284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89899" y="4328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37379" y="254789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67711" y="254789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84709" y="254789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14237" y="2724087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91454" y="3024122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434554" y="3443222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56074" y="5898691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97109" y="6470408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875519" y="6316688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877799" y="7376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285719" y="7376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099838" y="121676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635018" y="171206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597557" y="151450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068179" y="151450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919377" y="186502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849998" y="243762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429118" y="243762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399557" y="258665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759977" y="3124502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715137" y="3270602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200579" y="297012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453358" y="373483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895318" y="412345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379859" y="4344437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690758" y="513496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933758" y="513496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204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610100" cy="47968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22179" b="2"/>
          <a:stretch/>
        </p:blipFill>
        <p:spPr>
          <a:xfrm>
            <a:off x="4729725" y="30480"/>
            <a:ext cx="4610101" cy="52201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b="79905"/>
          <a:stretch/>
        </p:blipFill>
        <p:spPr>
          <a:xfrm>
            <a:off x="4729725" y="5288683"/>
            <a:ext cx="4618499" cy="1328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b="78702"/>
          <a:stretch/>
        </p:blipFill>
        <p:spPr>
          <a:xfrm>
            <a:off x="14287" y="4819650"/>
            <a:ext cx="4610101" cy="14287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20179"/>
          <a:stretch/>
        </p:blipFill>
        <p:spPr>
          <a:xfrm>
            <a:off x="9453561" y="0"/>
            <a:ext cx="4618499" cy="527529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3561" y="5300691"/>
            <a:ext cx="4618499" cy="84743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6639" y="94884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2619" y="2442361"/>
            <a:ext cx="1695450" cy="3619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cxnSp>
        <p:nvCxnSpPr>
          <p:cNvPr id="3" name="直線矢印コネクタ 2"/>
          <p:cNvCxnSpPr/>
          <p:nvPr/>
        </p:nvCxnSpPr>
        <p:spPr>
          <a:xfrm flipV="1">
            <a:off x="2727960" y="2293620"/>
            <a:ext cx="0" cy="14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3515139" y="4646266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79659" y="5952691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8059" y="6101184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125919" y="43284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720279" y="43284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89899" y="4328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37379" y="254789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67711" y="254789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84709" y="25478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14237" y="2724087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91454" y="3024122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434554" y="3443222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56074" y="5898691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97109" y="6470408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875519" y="6316688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877799" y="7376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285719" y="7376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099838" y="121676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635018" y="171206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597557" y="151450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068179" y="151450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919377" y="186502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849998" y="243762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429118" y="243762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399557" y="258665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759977" y="3124502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715137" y="3270602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200579" y="297012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453358" y="373483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895318" y="412345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379859" y="4344437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690758" y="513496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933758" y="513496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644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76299" cy="5619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0"/>
            <a:ext cx="4376299" cy="65524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1600" y="0"/>
            <a:ext cx="4376299" cy="413406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983496" y="590972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354845" y="1171996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49135" y="345323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68385" y="345323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31082" y="374374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68385" y="374374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51259" y="5192886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851715" y="4548334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76379" y="4485860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84609" y="534528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36820" y="547710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16840" y="513452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51180" y="261657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999920" y="304329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165780" y="319382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59080" y="248847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497460" y="515073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926585" y="15011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2079750" y="1564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622174" y="1564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158735" y="1564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615435" y="30251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174235" y="30251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802885" y="62145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086735" y="62145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346585" y="76750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832735" y="98975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827870" y="131219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604174" y="165509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322809" y="201938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532924" y="224483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795246" y="222820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074646" y="238060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012000" y="256257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0899235" y="255357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295650" y="3413803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373559" y="3561233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0186935" y="270974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430794" y="370199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334885" y="292028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803735" y="3058734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248159" y="320652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719129" y="3562247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1409325" y="370199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1147999" y="388614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1609229" y="3892555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3455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76299" cy="5619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0"/>
            <a:ext cx="4376299" cy="65524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1600" y="0"/>
            <a:ext cx="4376299" cy="413406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983496" y="590972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354845" y="1171996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49135" y="345323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68385" y="345323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31082" y="374374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68385" y="374374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51259" y="5192886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851715" y="4548334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76379" y="4485860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84609" y="534528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36820" y="547710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16840" y="513452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51180" y="261657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999920" y="304329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165780" y="319382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59080" y="248847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497460" y="515073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926585" y="150113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2079750" y="1564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622174" y="1564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158735" y="1564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615435" y="30251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174235" y="30251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802885" y="62145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086735" y="62145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346585" y="76750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832735" y="98975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827870" y="131219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604174" y="165509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322809" y="201938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532924" y="224483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795246" y="222820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074646" y="238060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012000" y="256257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0899235" y="2553572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295650" y="3413803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373559" y="3561233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0186935" y="270974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430794" y="370199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334885" y="292028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803735" y="3058734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248159" y="320652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719129" y="3562247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1409325" y="370199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1147999" y="388614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1609229" y="3892555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1574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927600" cy="24003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54238"/>
          <a:stretch/>
        </p:blipFill>
        <p:spPr>
          <a:xfrm>
            <a:off x="1" y="2457522"/>
            <a:ext cx="4927600" cy="33844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9162" y="3991357"/>
            <a:ext cx="4931139" cy="16888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t="46964"/>
          <a:stretch/>
        </p:blipFill>
        <p:spPr>
          <a:xfrm>
            <a:off x="5092701" y="0"/>
            <a:ext cx="4927600" cy="39225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623138" y="511137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2138" y="511137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025488" y="108262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22238" y="123829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60538" y="290199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93538" y="346714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372751" y="371479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640642" y="10767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313742" y="10767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736992" y="16355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486292" y="16355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756042" y="192125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244992" y="192125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24492" y="264515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889642" y="264515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935654" y="376897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78929" y="40078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9082006" y="44104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904466" y="45628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586282" y="4585751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421751" y="5225831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810934" y="539069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984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b="30321"/>
          <a:stretch/>
        </p:blipFill>
        <p:spPr>
          <a:xfrm>
            <a:off x="1377019" y="0"/>
            <a:ext cx="4343120" cy="423672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l="10241" t="49553" r="59033" b="37335"/>
          <a:stretch/>
        </p:blipFill>
        <p:spPr>
          <a:xfrm>
            <a:off x="108192" y="375138"/>
            <a:ext cx="1289540" cy="6017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906232" y="165116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5817" y="59064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b="34528"/>
          <a:stretch/>
        </p:blipFill>
        <p:spPr>
          <a:xfrm>
            <a:off x="1374872" y="5654234"/>
            <a:ext cx="4272405" cy="39890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685" y="113528"/>
            <a:ext cx="1500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離散時間フーリエ変換</a:t>
            </a:r>
            <a:endParaRPr kumimoji="1" lang="ja-JP" altLang="en-US" sz="1050" dirty="0"/>
          </a:p>
        </p:txBody>
      </p:sp>
      <p:sp>
        <p:nvSpPr>
          <p:cNvPr id="10" name="正方形/長方形 9"/>
          <p:cNvSpPr/>
          <p:nvPr/>
        </p:nvSpPr>
        <p:spPr>
          <a:xfrm>
            <a:off x="147359" y="690826"/>
            <a:ext cx="1133640" cy="2860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7359" y="976923"/>
            <a:ext cx="1133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FF0000"/>
                </a:solidFill>
              </a:rPr>
              <a:t>こいつを離散化したい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cxnSp>
        <p:nvCxnSpPr>
          <p:cNvPr id="13" name="直線矢印コネクタ 12"/>
          <p:cNvCxnSpPr>
            <a:stCxn id="10" idx="3"/>
          </p:cNvCxnSpPr>
          <p:nvPr/>
        </p:nvCxnSpPr>
        <p:spPr>
          <a:xfrm flipV="1">
            <a:off x="1280999" y="375138"/>
            <a:ext cx="1290489" cy="458737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5435817" y="73322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847247" y="199112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39956" y="220605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77432" y="220605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090553" y="29165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49048" y="362140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83782" y="29115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546088" y="397065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698488" y="397065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39988" y="397065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92388" y="397065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" cstate="print"/>
          <a:srcRect t="77950"/>
          <a:stretch/>
        </p:blipFill>
        <p:spPr>
          <a:xfrm>
            <a:off x="1377019" y="4271303"/>
            <a:ext cx="4343120" cy="1340728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2597231" y="463168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749631" y="463168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911154" y="463168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87154" y="526033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603308" y="547113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246937" y="565899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68734" y="565899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2" cstate="print"/>
          <a:srcRect b="30321"/>
          <a:stretch/>
        </p:blipFill>
        <p:spPr>
          <a:xfrm>
            <a:off x="7482342" y="0"/>
            <a:ext cx="4343120" cy="423672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 cstate="print"/>
          <a:srcRect l="10241" t="49553" r="59033" b="37335"/>
          <a:stretch/>
        </p:blipFill>
        <p:spPr>
          <a:xfrm>
            <a:off x="6213515" y="375138"/>
            <a:ext cx="1289540" cy="601785"/>
          </a:xfrm>
          <a:prstGeom prst="rect">
            <a:avLst/>
          </a:prstGeom>
        </p:spPr>
      </p:pic>
      <p:sp>
        <p:nvSpPr>
          <p:cNvPr id="36" name="正方形/長方形 35"/>
          <p:cNvSpPr/>
          <p:nvPr/>
        </p:nvSpPr>
        <p:spPr>
          <a:xfrm>
            <a:off x="11011555" y="165116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451140" y="59064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4" cstate="print"/>
          <a:srcRect b="34528"/>
          <a:stretch/>
        </p:blipFill>
        <p:spPr>
          <a:xfrm>
            <a:off x="7480195" y="5654234"/>
            <a:ext cx="4272405" cy="398904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6108008" y="113528"/>
            <a:ext cx="1500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離散時間フーリエ変換</a:t>
            </a:r>
            <a:endParaRPr kumimoji="1" lang="ja-JP" altLang="en-US" sz="1050" dirty="0"/>
          </a:p>
        </p:txBody>
      </p:sp>
      <p:sp>
        <p:nvSpPr>
          <p:cNvPr id="40" name="正方形/長方形 39"/>
          <p:cNvSpPr/>
          <p:nvPr/>
        </p:nvSpPr>
        <p:spPr>
          <a:xfrm>
            <a:off x="6252682" y="690826"/>
            <a:ext cx="1133640" cy="2860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252682" y="976923"/>
            <a:ext cx="1133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FF0000"/>
                </a:solidFill>
              </a:rPr>
              <a:t>こいつを離散化したい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cxnSp>
        <p:nvCxnSpPr>
          <p:cNvPr id="42" name="直線矢印コネクタ 41"/>
          <p:cNvCxnSpPr>
            <a:stCxn id="40" idx="3"/>
          </p:cNvCxnSpPr>
          <p:nvPr/>
        </p:nvCxnSpPr>
        <p:spPr>
          <a:xfrm flipV="1">
            <a:off x="7386322" y="375138"/>
            <a:ext cx="1290489" cy="458737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11541140" y="73322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952570" y="199112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245279" y="220605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782755" y="220605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195876" y="29165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254371" y="362140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789105" y="29115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651411" y="397065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803811" y="397065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645311" y="397065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797711" y="397065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2" cstate="print"/>
          <a:srcRect t="77950"/>
          <a:stretch/>
        </p:blipFill>
        <p:spPr>
          <a:xfrm>
            <a:off x="7482342" y="4271303"/>
            <a:ext cx="4343120" cy="1340728"/>
          </a:xfrm>
          <a:prstGeom prst="rect">
            <a:avLst/>
          </a:prstGeom>
        </p:spPr>
      </p:pic>
      <p:sp>
        <p:nvSpPr>
          <p:cNvPr id="55" name="正方形/長方形 54"/>
          <p:cNvSpPr/>
          <p:nvPr/>
        </p:nvSpPr>
        <p:spPr>
          <a:xfrm>
            <a:off x="8702554" y="4631688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854954" y="463168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0016477" y="4631688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492477" y="5260338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708631" y="547113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352260" y="565899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374057" y="565899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96093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927600" cy="24003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54238"/>
          <a:stretch/>
        </p:blipFill>
        <p:spPr>
          <a:xfrm>
            <a:off x="1" y="2457522"/>
            <a:ext cx="4927600" cy="33844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9162" y="3991357"/>
            <a:ext cx="4931139" cy="16888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t="46964"/>
          <a:stretch/>
        </p:blipFill>
        <p:spPr>
          <a:xfrm>
            <a:off x="5092701" y="0"/>
            <a:ext cx="4927600" cy="39225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623138" y="511137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2138" y="511137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025488" y="108262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22238" y="123829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60538" y="290199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93538" y="346714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372751" y="371479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640642" y="10767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313742" y="10767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736992" y="16355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486292" y="16355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756042" y="192125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244992" y="192125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24492" y="2645159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889642" y="2645159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935654" y="376897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78929" y="400787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9082006" y="44104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904466" y="45628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586282" y="4585751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421751" y="5225831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810934" y="539069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4833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5523" cy="46101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19263"/>
          <a:stretch/>
        </p:blipFill>
        <p:spPr>
          <a:xfrm>
            <a:off x="4711724" y="1"/>
            <a:ext cx="4466862" cy="5283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18148"/>
          <a:stretch/>
        </p:blipFill>
        <p:spPr>
          <a:xfrm>
            <a:off x="9347246" y="102254"/>
            <a:ext cx="4622426" cy="5613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47246" y="5753754"/>
            <a:ext cx="4622426" cy="11042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81111"/>
          <a:stretch/>
        </p:blipFill>
        <p:spPr>
          <a:xfrm>
            <a:off x="76200" y="4762501"/>
            <a:ext cx="4635523" cy="12827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/>
          <a:srcRect b="81667"/>
          <a:stretch/>
        </p:blipFill>
        <p:spPr>
          <a:xfrm>
            <a:off x="4711723" y="5334001"/>
            <a:ext cx="4466863" cy="121498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56784" y="11955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00484" y="115207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551909" y="140294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724289" y="276692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129552" y="314792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84052" y="5137101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25292" y="300944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364532" y="515177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28312" y="5529178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82592" y="568680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90624" y="80878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016913" y="1129422"/>
            <a:ext cx="252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9525" y="1276350"/>
            <a:ext cx="1447800" cy="4286250"/>
          </a:xfrm>
          <a:custGeom>
            <a:avLst/>
            <a:gdLst>
              <a:gd name="connsiteX0" fmla="*/ 1028700 w 1447800"/>
              <a:gd name="connsiteY0" fmla="*/ 0 h 4286250"/>
              <a:gd name="connsiteX1" fmla="*/ 1028700 w 1447800"/>
              <a:gd name="connsiteY1" fmla="*/ 57150 h 4286250"/>
              <a:gd name="connsiteX2" fmla="*/ 1028700 w 1447800"/>
              <a:gd name="connsiteY2" fmla="*/ 104775 h 4286250"/>
              <a:gd name="connsiteX3" fmla="*/ 0 w 1447800"/>
              <a:gd name="connsiteY3" fmla="*/ 104775 h 4286250"/>
              <a:gd name="connsiteX4" fmla="*/ 0 w 1447800"/>
              <a:gd name="connsiteY4" fmla="*/ 4210050 h 4286250"/>
              <a:gd name="connsiteX5" fmla="*/ 1447800 w 1447800"/>
              <a:gd name="connsiteY5" fmla="*/ 4210050 h 4286250"/>
              <a:gd name="connsiteX6" fmla="*/ 1447800 w 1447800"/>
              <a:gd name="connsiteY6" fmla="*/ 428625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800" h="4286250">
                <a:moveTo>
                  <a:pt x="1028700" y="0"/>
                </a:moveTo>
                <a:lnTo>
                  <a:pt x="1028700" y="57150"/>
                </a:lnTo>
                <a:lnTo>
                  <a:pt x="1028700" y="104775"/>
                </a:lnTo>
                <a:lnTo>
                  <a:pt x="0" y="104775"/>
                </a:lnTo>
                <a:lnTo>
                  <a:pt x="0" y="4210050"/>
                </a:lnTo>
                <a:lnTo>
                  <a:pt x="1447800" y="4210050"/>
                </a:lnTo>
                <a:lnTo>
                  <a:pt x="1447800" y="42862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276198" y="22375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71435" y="37779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771746" y="22375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472184" y="175709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6553200" y="1873250"/>
            <a:ext cx="972000" cy="90000"/>
          </a:xfrm>
          <a:custGeom>
            <a:avLst/>
            <a:gdLst>
              <a:gd name="connsiteX0" fmla="*/ 939800 w 939800"/>
              <a:gd name="connsiteY0" fmla="*/ 0 h 50800"/>
              <a:gd name="connsiteX1" fmla="*/ 939800 w 939800"/>
              <a:gd name="connsiteY1" fmla="*/ 50800 h 50800"/>
              <a:gd name="connsiteX2" fmla="*/ 0 w 939800"/>
              <a:gd name="connsiteY2" fmla="*/ 5080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800" h="50800">
                <a:moveTo>
                  <a:pt x="939800" y="0"/>
                </a:moveTo>
                <a:lnTo>
                  <a:pt x="939800" y="50800"/>
                </a:lnTo>
                <a:lnTo>
                  <a:pt x="0" y="50800"/>
                </a:lnTo>
              </a:path>
            </a:pathLst>
          </a:custGeom>
          <a:noFill/>
          <a:ln w="6350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489857" y="1791379"/>
            <a:ext cx="8136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微分して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29" name="正方形/長方形 28"/>
          <p:cNvSpPr/>
          <p:nvPr/>
        </p:nvSpPr>
        <p:spPr>
          <a:xfrm>
            <a:off x="6925310" y="183606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577186" y="37458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フリーフォーム 31"/>
          <p:cNvSpPr/>
          <p:nvPr/>
        </p:nvSpPr>
        <p:spPr>
          <a:xfrm>
            <a:off x="6255575" y="1402949"/>
            <a:ext cx="221425" cy="532531"/>
          </a:xfrm>
          <a:custGeom>
            <a:avLst/>
            <a:gdLst>
              <a:gd name="connsiteX0" fmla="*/ 221425 w 221425"/>
              <a:gd name="connsiteY0" fmla="*/ 472440 h 472440"/>
              <a:gd name="connsiteX1" fmla="*/ 445 w 221425"/>
              <a:gd name="connsiteY1" fmla="*/ 228600 h 472440"/>
              <a:gd name="connsiteX2" fmla="*/ 175705 w 221425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25" h="472440">
                <a:moveTo>
                  <a:pt x="221425" y="472440"/>
                </a:moveTo>
                <a:cubicBezTo>
                  <a:pt x="114745" y="389890"/>
                  <a:pt x="8065" y="307340"/>
                  <a:pt x="445" y="228600"/>
                </a:cubicBezTo>
                <a:cubicBezTo>
                  <a:pt x="-7175" y="149860"/>
                  <a:pt x="84265" y="74930"/>
                  <a:pt x="175705" y="0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042419" y="1210989"/>
            <a:ext cx="750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積分</a:t>
            </a:r>
            <a:r>
              <a:rPr kumimoji="1" lang="ja-JP" altLang="en-US" sz="700" dirty="0" smtClean="0"/>
              <a:t>して</a:t>
            </a:r>
            <a:r>
              <a:rPr lang="en-US" altLang="ja-JP" sz="700" dirty="0" smtClean="0"/>
              <a:t>f(0)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34" name="正方形/長方形 33"/>
          <p:cNvSpPr/>
          <p:nvPr/>
        </p:nvSpPr>
        <p:spPr>
          <a:xfrm>
            <a:off x="8868075" y="262570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774302" y="2761097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943938" y="3572969"/>
            <a:ext cx="116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ぶった切って</a:t>
            </a:r>
            <a:r>
              <a:rPr lang="ja-JP" altLang="en-US" sz="700" dirty="0"/>
              <a:t>無</a:t>
            </a:r>
            <a:r>
              <a:rPr lang="ja-JP" altLang="en-US" sz="700" dirty="0" smtClean="0"/>
              <a:t>いから、</a:t>
            </a:r>
            <a:endParaRPr lang="en-US" altLang="ja-JP" sz="700" dirty="0" smtClean="0"/>
          </a:p>
          <a:p>
            <a:r>
              <a:rPr lang="ja-JP" altLang="en-US" sz="700" dirty="0" smtClean="0"/>
              <a:t>微分しても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が出ない</a:t>
            </a:r>
            <a:endParaRPr kumimoji="1" lang="ja-JP" altLang="en-US" sz="700" dirty="0"/>
          </a:p>
        </p:txBody>
      </p:sp>
      <p:sp>
        <p:nvSpPr>
          <p:cNvPr id="37" name="正方形/長方形 36"/>
          <p:cNvSpPr/>
          <p:nvPr/>
        </p:nvSpPr>
        <p:spPr>
          <a:xfrm>
            <a:off x="6452244" y="372685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202199" y="2917222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0965796" y="1410999"/>
            <a:ext cx="54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1418846" y="2235700"/>
            <a:ext cx="46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2" name="直線矢印コネクタ 41"/>
          <p:cNvCxnSpPr>
            <a:stCxn id="40" idx="0"/>
            <a:endCxn id="39" idx="2"/>
          </p:cNvCxnSpPr>
          <p:nvPr/>
        </p:nvCxnSpPr>
        <p:spPr>
          <a:xfrm flipH="1" flipV="1">
            <a:off x="11235796" y="1536999"/>
            <a:ext cx="417050" cy="698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611034" y="238930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9759" y="223570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752509" y="260665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604684" y="2903419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3603409" y="260665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2608875" y="275474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2198350" y="290452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2372775" y="3270158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0734475" y="438730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1032717" y="37935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1991567" y="37935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12552775" y="3793557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13706109" y="3793557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2189350" y="453385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1899546" y="474980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2664709" y="512440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13616109" y="52724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1259905" y="5753754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2620025" y="5907184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9809034" y="6443752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1841217" y="644375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0089414" y="6596876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2015590" y="6596876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8887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35523" cy="46101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19263"/>
          <a:stretch/>
        </p:blipFill>
        <p:spPr>
          <a:xfrm>
            <a:off x="4711724" y="1"/>
            <a:ext cx="4466862" cy="5283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t="18148"/>
          <a:stretch/>
        </p:blipFill>
        <p:spPr>
          <a:xfrm>
            <a:off x="9347246" y="102254"/>
            <a:ext cx="4622426" cy="5613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7246" y="5753754"/>
            <a:ext cx="4622426" cy="11042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b="81111"/>
          <a:stretch/>
        </p:blipFill>
        <p:spPr>
          <a:xfrm>
            <a:off x="76200" y="4762501"/>
            <a:ext cx="4635523" cy="12827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b="81667"/>
          <a:stretch/>
        </p:blipFill>
        <p:spPr>
          <a:xfrm>
            <a:off x="4711723" y="5334001"/>
            <a:ext cx="4466863" cy="121498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56784" y="11955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00484" y="115207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551909" y="140294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724289" y="276692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129552" y="314792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84052" y="5137101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25292" y="300944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364532" y="515177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28312" y="5529178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82592" y="568680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90624" y="80878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016913" y="1129422"/>
            <a:ext cx="252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9525" y="1276350"/>
            <a:ext cx="1447800" cy="4286250"/>
          </a:xfrm>
          <a:custGeom>
            <a:avLst/>
            <a:gdLst>
              <a:gd name="connsiteX0" fmla="*/ 1028700 w 1447800"/>
              <a:gd name="connsiteY0" fmla="*/ 0 h 4286250"/>
              <a:gd name="connsiteX1" fmla="*/ 1028700 w 1447800"/>
              <a:gd name="connsiteY1" fmla="*/ 57150 h 4286250"/>
              <a:gd name="connsiteX2" fmla="*/ 1028700 w 1447800"/>
              <a:gd name="connsiteY2" fmla="*/ 104775 h 4286250"/>
              <a:gd name="connsiteX3" fmla="*/ 0 w 1447800"/>
              <a:gd name="connsiteY3" fmla="*/ 104775 h 4286250"/>
              <a:gd name="connsiteX4" fmla="*/ 0 w 1447800"/>
              <a:gd name="connsiteY4" fmla="*/ 4210050 h 4286250"/>
              <a:gd name="connsiteX5" fmla="*/ 1447800 w 1447800"/>
              <a:gd name="connsiteY5" fmla="*/ 4210050 h 4286250"/>
              <a:gd name="connsiteX6" fmla="*/ 1447800 w 1447800"/>
              <a:gd name="connsiteY6" fmla="*/ 428625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800" h="4286250">
                <a:moveTo>
                  <a:pt x="1028700" y="0"/>
                </a:moveTo>
                <a:lnTo>
                  <a:pt x="1028700" y="57150"/>
                </a:lnTo>
                <a:lnTo>
                  <a:pt x="1028700" y="104775"/>
                </a:lnTo>
                <a:lnTo>
                  <a:pt x="0" y="104775"/>
                </a:lnTo>
                <a:lnTo>
                  <a:pt x="0" y="4210050"/>
                </a:lnTo>
                <a:lnTo>
                  <a:pt x="1447800" y="4210050"/>
                </a:lnTo>
                <a:lnTo>
                  <a:pt x="1447800" y="42862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276198" y="22375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71435" y="37779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771746" y="22375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472184" y="175709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6553200" y="1873250"/>
            <a:ext cx="972000" cy="90000"/>
          </a:xfrm>
          <a:custGeom>
            <a:avLst/>
            <a:gdLst>
              <a:gd name="connsiteX0" fmla="*/ 939800 w 939800"/>
              <a:gd name="connsiteY0" fmla="*/ 0 h 50800"/>
              <a:gd name="connsiteX1" fmla="*/ 939800 w 939800"/>
              <a:gd name="connsiteY1" fmla="*/ 50800 h 50800"/>
              <a:gd name="connsiteX2" fmla="*/ 0 w 939800"/>
              <a:gd name="connsiteY2" fmla="*/ 5080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800" h="50800">
                <a:moveTo>
                  <a:pt x="939800" y="0"/>
                </a:moveTo>
                <a:lnTo>
                  <a:pt x="939800" y="50800"/>
                </a:lnTo>
                <a:lnTo>
                  <a:pt x="0" y="50800"/>
                </a:lnTo>
              </a:path>
            </a:pathLst>
          </a:custGeom>
          <a:noFill/>
          <a:ln w="6350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489857" y="1791379"/>
            <a:ext cx="8136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微分して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29" name="正方形/長方形 28"/>
          <p:cNvSpPr/>
          <p:nvPr/>
        </p:nvSpPr>
        <p:spPr>
          <a:xfrm>
            <a:off x="6925310" y="183606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577186" y="37458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フリーフォーム 31"/>
          <p:cNvSpPr/>
          <p:nvPr/>
        </p:nvSpPr>
        <p:spPr>
          <a:xfrm>
            <a:off x="6255575" y="1402949"/>
            <a:ext cx="221425" cy="532531"/>
          </a:xfrm>
          <a:custGeom>
            <a:avLst/>
            <a:gdLst>
              <a:gd name="connsiteX0" fmla="*/ 221425 w 221425"/>
              <a:gd name="connsiteY0" fmla="*/ 472440 h 472440"/>
              <a:gd name="connsiteX1" fmla="*/ 445 w 221425"/>
              <a:gd name="connsiteY1" fmla="*/ 228600 h 472440"/>
              <a:gd name="connsiteX2" fmla="*/ 175705 w 221425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25" h="472440">
                <a:moveTo>
                  <a:pt x="221425" y="472440"/>
                </a:moveTo>
                <a:cubicBezTo>
                  <a:pt x="114745" y="389890"/>
                  <a:pt x="8065" y="307340"/>
                  <a:pt x="445" y="228600"/>
                </a:cubicBezTo>
                <a:cubicBezTo>
                  <a:pt x="-7175" y="149860"/>
                  <a:pt x="84265" y="74930"/>
                  <a:pt x="175705" y="0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042419" y="1210989"/>
            <a:ext cx="750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積分</a:t>
            </a:r>
            <a:r>
              <a:rPr kumimoji="1" lang="ja-JP" altLang="en-US" sz="700" dirty="0" smtClean="0"/>
              <a:t>して</a:t>
            </a:r>
            <a:r>
              <a:rPr lang="en-US" altLang="ja-JP" sz="700" dirty="0" smtClean="0"/>
              <a:t>f(0)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34" name="正方形/長方形 33"/>
          <p:cNvSpPr/>
          <p:nvPr/>
        </p:nvSpPr>
        <p:spPr>
          <a:xfrm>
            <a:off x="8868075" y="262570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774302" y="2761097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943938" y="3572969"/>
            <a:ext cx="11655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ぶった切って</a:t>
            </a:r>
            <a:r>
              <a:rPr lang="ja-JP" altLang="en-US" sz="700" dirty="0"/>
              <a:t>無</a:t>
            </a:r>
            <a:r>
              <a:rPr lang="ja-JP" altLang="en-US" sz="700" dirty="0" smtClean="0"/>
              <a:t>いから、</a:t>
            </a:r>
            <a:endParaRPr lang="en-US" altLang="ja-JP" sz="700" dirty="0" smtClean="0"/>
          </a:p>
          <a:p>
            <a:r>
              <a:rPr lang="ja-JP" altLang="en-US" sz="700" dirty="0" smtClean="0"/>
              <a:t>微分しても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が出ない</a:t>
            </a:r>
            <a:endParaRPr kumimoji="1" lang="ja-JP" altLang="en-US" sz="700" dirty="0"/>
          </a:p>
        </p:txBody>
      </p:sp>
      <p:sp>
        <p:nvSpPr>
          <p:cNvPr id="37" name="正方形/長方形 36"/>
          <p:cNvSpPr/>
          <p:nvPr/>
        </p:nvSpPr>
        <p:spPr>
          <a:xfrm>
            <a:off x="6452244" y="372685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202199" y="2917222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0965796" y="1410999"/>
            <a:ext cx="54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1418846" y="2235700"/>
            <a:ext cx="46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2" name="直線矢印コネクタ 41"/>
          <p:cNvCxnSpPr>
            <a:stCxn id="40" idx="0"/>
            <a:endCxn id="39" idx="2"/>
          </p:cNvCxnSpPr>
          <p:nvPr/>
        </p:nvCxnSpPr>
        <p:spPr>
          <a:xfrm flipH="1" flipV="1">
            <a:off x="11235796" y="1536999"/>
            <a:ext cx="417050" cy="698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611034" y="238930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9759" y="223570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752509" y="260665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604684" y="2903419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3603409" y="260665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2608875" y="275474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2198350" y="290452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2372775" y="3270158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0734475" y="438730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1032717" y="37935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1991567" y="37935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12552775" y="3793557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13706109" y="3793557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2189350" y="453385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1899546" y="474980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2664709" y="512440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13616109" y="527247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1259905" y="5753754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2620025" y="5907184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9809034" y="6443752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1841217" y="644375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0089414" y="6596876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2015590" y="6596876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1093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10075" cy="518786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589020" y="3297555"/>
            <a:ext cx="792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サンプリング</a:t>
            </a:r>
            <a:endParaRPr kumimoji="1" lang="ja-JP" altLang="en-US" sz="9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55430"/>
          <a:stretch/>
        </p:blipFill>
        <p:spPr>
          <a:xfrm>
            <a:off x="4454266" y="0"/>
            <a:ext cx="4246561" cy="28286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3003"/>
          <a:stretch/>
        </p:blipFill>
        <p:spPr>
          <a:xfrm>
            <a:off x="4454267" y="2828609"/>
            <a:ext cx="4246561" cy="61375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0842" y="0"/>
            <a:ext cx="4169461" cy="61820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0842" y="6207443"/>
            <a:ext cx="4169461" cy="17195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print"/>
          <a:srcRect b="45268"/>
          <a:stretch/>
        </p:blipFill>
        <p:spPr>
          <a:xfrm>
            <a:off x="0" y="5187866"/>
            <a:ext cx="4246561" cy="3473534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1594348" y="1886832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/>
          <a:srcRect l="11087" t="45422" r="64469" b="48763"/>
          <a:stretch/>
        </p:blipFill>
        <p:spPr>
          <a:xfrm>
            <a:off x="2582506" y="1745391"/>
            <a:ext cx="1007962" cy="28288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1591851" y="220912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804" y="2756608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571863" y="3693496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20866" y="4030773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88916" y="5182073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66956" y="600903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580563" y="51046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885371" y="51046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142553" y="51046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443192" y="252617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69314" y="590103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370140" y="5715883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16413" y="640931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842591" y="656171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330480" y="628492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209457" y="628492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7131123" y="642194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846992" y="642194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7648901" y="755704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752049" y="775393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287165" y="788779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059115" y="8188070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247237" y="856783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535733" y="19852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2118012" y="144021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2552565" y="19992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157988" y="313101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1046045" y="363308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204098" y="376549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0111048" y="592180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1711248" y="621379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6648105" y="287383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3612296" y="316251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2119992" y="3590439"/>
            <a:ext cx="612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405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10075" cy="518786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589020" y="3297555"/>
            <a:ext cx="792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サンプリング</a:t>
            </a:r>
            <a:endParaRPr kumimoji="1" lang="ja-JP" altLang="en-US" sz="9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55430"/>
          <a:stretch/>
        </p:blipFill>
        <p:spPr>
          <a:xfrm>
            <a:off x="4454266" y="0"/>
            <a:ext cx="4246561" cy="28286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3003"/>
          <a:stretch/>
        </p:blipFill>
        <p:spPr>
          <a:xfrm>
            <a:off x="4454267" y="2828609"/>
            <a:ext cx="4246561" cy="61375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0842" y="0"/>
            <a:ext cx="4169461" cy="61820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0842" y="6207443"/>
            <a:ext cx="4169461" cy="17195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print"/>
          <a:srcRect b="45268"/>
          <a:stretch/>
        </p:blipFill>
        <p:spPr>
          <a:xfrm>
            <a:off x="0" y="5187866"/>
            <a:ext cx="4246561" cy="3473534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1594348" y="1886832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/>
          <a:srcRect l="11087" t="45422" r="64469" b="48763"/>
          <a:stretch/>
        </p:blipFill>
        <p:spPr>
          <a:xfrm>
            <a:off x="2582506" y="1745391"/>
            <a:ext cx="1007962" cy="2828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1591851" y="220912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804" y="2756608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571863" y="3693496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20866" y="4030773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88916" y="5182073"/>
            <a:ext cx="10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66956" y="600903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580563" y="51046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885371" y="51046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142553" y="51046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443192" y="252617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69314" y="590103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370140" y="5715883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16413" y="640931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842591" y="656171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330480" y="628492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209457" y="628492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7131123" y="642194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846992" y="642194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7648901" y="755704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752049" y="775393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287165" y="788779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059115" y="8188070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247237" y="8567835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535733" y="19852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2118012" y="144021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2552565" y="19992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157988" y="3131014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1046045" y="363308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204098" y="376549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0111048" y="592180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1711248" y="621379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6648105" y="287383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3612296" y="316251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2119992" y="3590439"/>
            <a:ext cx="612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79496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79900" cy="43923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4277"/>
          <a:stretch/>
        </p:blipFill>
        <p:spPr>
          <a:xfrm>
            <a:off x="4495800" y="0"/>
            <a:ext cx="4281168" cy="51153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b="96435"/>
          <a:stretch/>
        </p:blipFill>
        <p:spPr>
          <a:xfrm>
            <a:off x="0" y="4449483"/>
            <a:ext cx="4281168" cy="1905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51198" y="310240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151198" y="1730804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09848" y="2154866"/>
            <a:ext cx="79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777298" y="635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575149" y="1334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854549" y="184432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139031" y="184432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918049" y="199037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202531" y="199037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275499" y="34258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5300899" y="4137172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1498600" y="4146550"/>
            <a:ext cx="3810000" cy="0"/>
          </a:xfrm>
          <a:custGeom>
            <a:avLst/>
            <a:gdLst>
              <a:gd name="connsiteX0" fmla="*/ 3810000 w 3810000"/>
              <a:gd name="connsiteY0" fmla="*/ 0 h 0"/>
              <a:gd name="connsiteX1" fmla="*/ 0 w 381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0">
                <a:moveTo>
                  <a:pt x="3810000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199549" y="4557383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72299" y="4699980"/>
            <a:ext cx="28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986949" y="4846030"/>
            <a:ext cx="28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12631" y="4849160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227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79900" cy="43923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4277"/>
          <a:stretch/>
        </p:blipFill>
        <p:spPr>
          <a:xfrm>
            <a:off x="4495800" y="0"/>
            <a:ext cx="4281168" cy="51153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b="96435"/>
          <a:stretch/>
        </p:blipFill>
        <p:spPr>
          <a:xfrm>
            <a:off x="0" y="4449483"/>
            <a:ext cx="4281168" cy="1905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51198" y="310240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151198" y="1730804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09848" y="2154866"/>
            <a:ext cx="79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777298" y="635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575149" y="1334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854549" y="184432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139031" y="184432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918049" y="199037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202531" y="199037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275499" y="34258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5300899" y="4137172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1498600" y="4146550"/>
            <a:ext cx="3810000" cy="0"/>
          </a:xfrm>
          <a:custGeom>
            <a:avLst/>
            <a:gdLst>
              <a:gd name="connsiteX0" fmla="*/ 3810000 w 3810000"/>
              <a:gd name="connsiteY0" fmla="*/ 0 h 0"/>
              <a:gd name="connsiteX1" fmla="*/ 0 w 381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0">
                <a:moveTo>
                  <a:pt x="3810000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199549" y="4557383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72299" y="4699980"/>
            <a:ext cx="28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986949" y="4846030"/>
            <a:ext cx="28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12631" y="4849160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3561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" y="0"/>
            <a:ext cx="4143412" cy="4565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498269"/>
            <a:ext cx="4027259" cy="5991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3414" y="0"/>
            <a:ext cx="3975099" cy="5938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3414" y="6001611"/>
            <a:ext cx="3975099" cy="117780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25337" y="18811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958765" y="240918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69663" y="308932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276088" y="308932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657213" y="354969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88763" y="427677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330188" y="427677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610613" y="4276773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366013" y="4276773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087721" y="45815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319621" y="45815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600046" y="4581511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364971" y="4581511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44788" y="5286423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484721" y="4889486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841013" y="544834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301971" y="62801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813271" y="627424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096721" y="6274244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606151" y="627632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090544" y="39042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913654" y="3845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885294" y="38453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06534" y="38661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358872" y="102003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192184" y="1174812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964544" y="1636774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904654" y="1636774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252729" y="1917137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812538" y="221333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904498" y="2160384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466872" y="221333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5561213" y="2160384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5113111" y="354665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5116626" y="368844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5122636" y="436896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126151" y="451075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026222" y="513622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904498" y="526789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6937447" y="526904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410397" y="5710371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10572" y="571037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241355" y="633758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4539680" y="645431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7949630" y="646663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0709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" y="0"/>
            <a:ext cx="4143412" cy="4565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498269"/>
            <a:ext cx="4027259" cy="5991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3414" y="0"/>
            <a:ext cx="3975099" cy="5938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3414" y="6001611"/>
            <a:ext cx="3975099" cy="117780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25337" y="188113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958765" y="240918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69663" y="308932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276088" y="308932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657213" y="354969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88763" y="427677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330188" y="427677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610613" y="4276773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366013" y="4276773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087721" y="458151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319621" y="458151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600046" y="4581511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364971" y="4581511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44788" y="5286423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484721" y="4889486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841013" y="544834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301971" y="62801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813271" y="627424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096721" y="6274244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606151" y="627632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090544" y="39042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913654" y="3845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885294" y="38453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06534" y="38661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358872" y="1020031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192184" y="1174812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964544" y="1636774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904654" y="1636774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252729" y="1917137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812538" y="221333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904498" y="2160384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466872" y="221333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5561213" y="2160384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5113111" y="354665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5116626" y="368844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5122636" y="436896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126151" y="451075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026222" y="513622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904498" y="526789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6937447" y="526904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410397" y="5710371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10572" y="571037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241355" y="633758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4539680" y="645431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7949630" y="646663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601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068064" cy="4267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92601"/>
            <a:ext cx="4068064" cy="256667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64511" y="3499062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165978" y="4442295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002046" y="4579867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424354" y="4579867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966947" y="4999173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44125" y="4999173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57046" y="5397308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392397" y="5325308"/>
            <a:ext cx="7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997989" y="561180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84864" y="5539809"/>
            <a:ext cx="7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114636" y="5776266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0939" y="-1270"/>
            <a:ext cx="4068064" cy="42672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0939" y="4291330"/>
            <a:ext cx="4068064" cy="2566670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5565450" y="3497791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366917" y="4441024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5202985" y="4578596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25293" y="4578596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167886" y="4997902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645064" y="4997902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57985" y="5396037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593336" y="5324037"/>
            <a:ext cx="7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198928" y="5610538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385803" y="5538538"/>
            <a:ext cx="7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15575" y="5774995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17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09994" cy="49886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l="381" b="73074"/>
          <a:stretch/>
        </p:blipFill>
        <p:spPr>
          <a:xfrm>
            <a:off x="0" y="5017475"/>
            <a:ext cx="4089175" cy="16500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27737"/>
          <a:stretch/>
        </p:blipFill>
        <p:spPr>
          <a:xfrm>
            <a:off x="4296264" y="152400"/>
            <a:ext cx="4104806" cy="442845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6264" y="4627197"/>
            <a:ext cx="4104806" cy="196158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176278" y="107822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483248" y="107822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41648" y="206247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737248" y="20806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49698" y="2550500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24998" y="368061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42978" y="368061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08948" y="381401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96596" y="402356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85808" y="440084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68122" y="453629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942469" y="440084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47032" y="566767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382196" y="580451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37235" y="626474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493896" y="626474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983617" y="627030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184728" y="627030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74063" y="639942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475174" y="639942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78341" y="18009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79452" y="18009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11616" y="172734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831740" y="243893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20407" y="126171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955571" y="139856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515433" y="196625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716544" y="196625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742338" y="231262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396388" y="230504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533467" y="2096195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644467" y="2712145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107492" y="256955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260341" y="378861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641899" y="4454845"/>
            <a:ext cx="68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36002" y="1680224"/>
            <a:ext cx="90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44" idx="0"/>
            <a:endCxn id="45" idx="2"/>
          </p:cNvCxnSpPr>
          <p:nvPr/>
        </p:nvCxnSpPr>
        <p:spPr>
          <a:xfrm flipH="1" flipV="1">
            <a:off x="5381002" y="1752224"/>
            <a:ext cx="602897" cy="2702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5734051" y="5387030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矢印コネクタ 46"/>
          <p:cNvCxnSpPr>
            <a:stCxn id="46" idx="0"/>
            <a:endCxn id="44" idx="2"/>
          </p:cNvCxnSpPr>
          <p:nvPr/>
        </p:nvCxnSpPr>
        <p:spPr>
          <a:xfrm flipV="1">
            <a:off x="5788051" y="4598845"/>
            <a:ext cx="195848" cy="788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2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068064" cy="4267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92601"/>
            <a:ext cx="4068064" cy="256667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64511" y="3499062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165978" y="4442295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002046" y="4579867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424354" y="4579867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966947" y="4999173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44125" y="4999173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57046" y="5397308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392397" y="5325308"/>
            <a:ext cx="7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997989" y="561180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84864" y="5539809"/>
            <a:ext cx="7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114636" y="5776266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0939" y="-1270"/>
            <a:ext cx="4068064" cy="42672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0939" y="4291330"/>
            <a:ext cx="4068064" cy="2566670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5565450" y="3497791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366917" y="4441024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5202985" y="4578596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25293" y="4578596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167886" y="4997902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645064" y="4997902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57985" y="5396037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593336" y="5324037"/>
            <a:ext cx="7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198928" y="5610538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385803" y="5538538"/>
            <a:ext cx="7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15575" y="5774995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06520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151953" cy="3327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65502"/>
            <a:ext cx="4151953" cy="45568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53228" y="233462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946240" y="233462"/>
            <a:ext cx="18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12578" y="509688"/>
            <a:ext cx="18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743456" y="506503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744754" y="2271761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1991" y="303307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763377" y="382026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44325" y="4275024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663612" y="467031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853806" y="467031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677901" y="500845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573251" y="500845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78280" y="589427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8819" y="676305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466714" y="71724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971147" y="736442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072546" y="242089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7"/>
          <a:stretch/>
        </p:blipFill>
        <p:spPr>
          <a:xfrm>
            <a:off x="4305954" y="2160761"/>
            <a:ext cx="2679959" cy="1885632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9" name="直線矢印コネクタ 28"/>
          <p:cNvCxnSpPr>
            <a:stCxn id="28" idx="1"/>
          </p:cNvCxnSpPr>
          <p:nvPr/>
        </p:nvCxnSpPr>
        <p:spPr>
          <a:xfrm flipH="1" flipV="1">
            <a:off x="1359243" y="3099074"/>
            <a:ext cx="2946711" cy="45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86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151953" cy="3327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65502"/>
            <a:ext cx="4151953" cy="45568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53228" y="233462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946240" y="233462"/>
            <a:ext cx="18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12578" y="509688"/>
            <a:ext cx="18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743456" y="506503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744754" y="2271761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01877" y="303307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7"/>
          <a:stretch/>
        </p:blipFill>
        <p:spPr>
          <a:xfrm>
            <a:off x="4305954" y="2160761"/>
            <a:ext cx="2679959" cy="188563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正方形/長方形 14"/>
          <p:cNvSpPr/>
          <p:nvPr/>
        </p:nvSpPr>
        <p:spPr>
          <a:xfrm>
            <a:off x="763377" y="382026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44325" y="4275024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663612" y="467031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853806" y="467031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677901" y="500845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573251" y="500845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78280" y="589427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8819" y="676305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466714" y="71724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971147" y="7364420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072546" y="242089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>
            <a:stCxn id="14" idx="1"/>
          </p:cNvCxnSpPr>
          <p:nvPr/>
        </p:nvCxnSpPr>
        <p:spPr>
          <a:xfrm flipH="1" flipV="1">
            <a:off x="1359243" y="3099074"/>
            <a:ext cx="2946711" cy="45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128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433914" cy="55149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289" t="36795" b="1"/>
          <a:stretch/>
        </p:blipFill>
        <p:spPr>
          <a:xfrm>
            <a:off x="4692948" y="104775"/>
            <a:ext cx="4438035" cy="423452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289" b="63858"/>
          <a:stretch/>
        </p:blipFill>
        <p:spPr>
          <a:xfrm>
            <a:off x="2274" y="5546946"/>
            <a:ext cx="4438035" cy="242139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94933"/>
          <a:stretch/>
        </p:blipFill>
        <p:spPr>
          <a:xfrm>
            <a:off x="4694233" y="4415496"/>
            <a:ext cx="4436750" cy="3338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677" y="104775"/>
            <a:ext cx="4430356" cy="437566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b="97529"/>
          <a:stretch/>
        </p:blipFill>
        <p:spPr>
          <a:xfrm>
            <a:off x="9251677" y="4467737"/>
            <a:ext cx="4430356" cy="15823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6768" y="5016542"/>
            <a:ext cx="1895995" cy="139750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3938" y="4824628"/>
            <a:ext cx="1001655" cy="20461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266" y="5045890"/>
            <a:ext cx="1837392" cy="132245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0024" y="4835344"/>
            <a:ext cx="1019877" cy="20038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/>
          <a:srcRect l="3798" t="66651" r="71967" b="30816"/>
          <a:stretch/>
        </p:blipFill>
        <p:spPr>
          <a:xfrm>
            <a:off x="5187134" y="6504809"/>
            <a:ext cx="1075263" cy="16691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/>
          <a:srcRect l="25331" t="69120" r="20426" b="3894"/>
          <a:stretch/>
        </p:blipFill>
        <p:spPr>
          <a:xfrm>
            <a:off x="4776768" y="6666142"/>
            <a:ext cx="1895995" cy="140073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/>
          <a:srcRect l="5124" t="97482" r="72489" b="3"/>
          <a:stretch/>
        </p:blipFill>
        <p:spPr>
          <a:xfrm>
            <a:off x="7363340" y="6499228"/>
            <a:ext cx="993245" cy="1656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11"/>
          <a:srcRect l="26147" t="6493" r="20074" b="12855"/>
          <a:stretch/>
        </p:blipFill>
        <p:spPr>
          <a:xfrm>
            <a:off x="6911965" y="6679637"/>
            <a:ext cx="1895995" cy="137374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/>
          <a:srcRect l="5307" t="2786" r="71760" b="94573"/>
          <a:stretch/>
        </p:blipFill>
        <p:spPr>
          <a:xfrm>
            <a:off x="9929129" y="4843852"/>
            <a:ext cx="1016001" cy="16909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6"/>
          <a:srcRect l="26242" t="5211" r="19923" b="67420"/>
          <a:stretch/>
        </p:blipFill>
        <p:spPr>
          <a:xfrm>
            <a:off x="9503923" y="5035730"/>
            <a:ext cx="1866412" cy="137150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6"/>
          <a:srcRect l="5307" t="34087" r="72754" b="63104"/>
          <a:stretch/>
        </p:blipFill>
        <p:spPr>
          <a:xfrm>
            <a:off x="12045819" y="4824628"/>
            <a:ext cx="971938" cy="17989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6"/>
          <a:srcRect l="26147" t="36646" r="20019" b="35927"/>
          <a:stretch/>
        </p:blipFill>
        <p:spPr>
          <a:xfrm>
            <a:off x="11602677" y="5022925"/>
            <a:ext cx="1858223" cy="1368384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/>
          <a:srcRect l="5308" t="65626" r="72555" b="31616"/>
          <a:stretch/>
        </p:blipFill>
        <p:spPr>
          <a:xfrm>
            <a:off x="9946751" y="6503046"/>
            <a:ext cx="980756" cy="176591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6"/>
          <a:srcRect l="26479" t="68250" r="20892" b="4619"/>
          <a:stretch/>
        </p:blipFill>
        <p:spPr>
          <a:xfrm>
            <a:off x="9507213" y="6690840"/>
            <a:ext cx="1859832" cy="138575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/>
          <a:srcRect l="5307" t="97074" r="72197"/>
          <a:stretch/>
        </p:blipFill>
        <p:spPr>
          <a:xfrm>
            <a:off x="12033473" y="6499228"/>
            <a:ext cx="996631" cy="18739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/>
          <a:srcRect l="25749" r="20818" b="25609"/>
          <a:stretch/>
        </p:blipFill>
        <p:spPr>
          <a:xfrm>
            <a:off x="11600227" y="6664781"/>
            <a:ext cx="1863122" cy="138860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2961747" y="823920"/>
            <a:ext cx="46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587144" y="82392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52094" y="110967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86944" y="3243270"/>
            <a:ext cx="60806" cy="2492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8394" y="3268670"/>
            <a:ext cx="54456" cy="968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38838" y="5025643"/>
            <a:ext cx="60806" cy="2492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86944" y="6301078"/>
            <a:ext cx="60806" cy="2492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1160222" y="6342894"/>
            <a:ext cx="54456" cy="968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99644" y="6898103"/>
            <a:ext cx="60806" cy="2492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72922" y="6939919"/>
            <a:ext cx="54456" cy="968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9637" y="3268670"/>
            <a:ext cx="790112" cy="2679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9" name="正方形/長方形 38"/>
          <p:cNvSpPr/>
          <p:nvPr/>
        </p:nvSpPr>
        <p:spPr>
          <a:xfrm>
            <a:off x="6821965" y="2102385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リーフォーム 3"/>
          <p:cNvSpPr/>
          <p:nvPr/>
        </p:nvSpPr>
        <p:spPr>
          <a:xfrm>
            <a:off x="4602949" y="4305300"/>
            <a:ext cx="1213651" cy="2387600"/>
          </a:xfrm>
          <a:custGeom>
            <a:avLst/>
            <a:gdLst>
              <a:gd name="connsiteX0" fmla="*/ 1213651 w 1213651"/>
              <a:gd name="connsiteY0" fmla="*/ 0 h 2387600"/>
              <a:gd name="connsiteX1" fmla="*/ 1181901 w 1213651"/>
              <a:gd name="connsiteY1" fmla="*/ 76200 h 2387600"/>
              <a:gd name="connsiteX2" fmla="*/ 1035851 w 1213651"/>
              <a:gd name="connsiteY2" fmla="*/ 101600 h 2387600"/>
              <a:gd name="connsiteX3" fmla="*/ 839001 w 1213651"/>
              <a:gd name="connsiteY3" fmla="*/ 76200 h 2387600"/>
              <a:gd name="connsiteX4" fmla="*/ 438951 w 1213651"/>
              <a:gd name="connsiteY4" fmla="*/ 69850 h 2387600"/>
              <a:gd name="connsiteX5" fmla="*/ 197651 w 1213651"/>
              <a:gd name="connsiteY5" fmla="*/ 82550 h 2387600"/>
              <a:gd name="connsiteX6" fmla="*/ 38901 w 1213651"/>
              <a:gd name="connsiteY6" fmla="*/ 165100 h 2387600"/>
              <a:gd name="connsiteX7" fmla="*/ 801 w 1213651"/>
              <a:gd name="connsiteY7" fmla="*/ 457200 h 2387600"/>
              <a:gd name="connsiteX8" fmla="*/ 13501 w 1213651"/>
              <a:gd name="connsiteY8" fmla="*/ 1041400 h 2387600"/>
              <a:gd name="connsiteX9" fmla="*/ 19851 w 1213651"/>
              <a:gd name="connsiteY9" fmla="*/ 1993900 h 2387600"/>
              <a:gd name="connsiteX10" fmla="*/ 178601 w 1213651"/>
              <a:gd name="connsiteY10" fmla="*/ 2317750 h 2387600"/>
              <a:gd name="connsiteX11" fmla="*/ 445301 w 1213651"/>
              <a:gd name="connsiteY11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3651" h="2387600">
                <a:moveTo>
                  <a:pt x="1213651" y="0"/>
                </a:moveTo>
                <a:cubicBezTo>
                  <a:pt x="1212592" y="29633"/>
                  <a:pt x="1211534" y="59267"/>
                  <a:pt x="1181901" y="76200"/>
                </a:cubicBezTo>
                <a:cubicBezTo>
                  <a:pt x="1152268" y="93133"/>
                  <a:pt x="1093001" y="101600"/>
                  <a:pt x="1035851" y="101600"/>
                </a:cubicBezTo>
                <a:cubicBezTo>
                  <a:pt x="978701" y="101600"/>
                  <a:pt x="938484" y="81492"/>
                  <a:pt x="839001" y="76200"/>
                </a:cubicBezTo>
                <a:cubicBezTo>
                  <a:pt x="739518" y="70908"/>
                  <a:pt x="545843" y="68792"/>
                  <a:pt x="438951" y="69850"/>
                </a:cubicBezTo>
                <a:cubicBezTo>
                  <a:pt x="332059" y="70908"/>
                  <a:pt x="264326" y="66675"/>
                  <a:pt x="197651" y="82550"/>
                </a:cubicBezTo>
                <a:cubicBezTo>
                  <a:pt x="130976" y="98425"/>
                  <a:pt x="71709" y="102658"/>
                  <a:pt x="38901" y="165100"/>
                </a:cubicBezTo>
                <a:cubicBezTo>
                  <a:pt x="6093" y="227542"/>
                  <a:pt x="5034" y="311150"/>
                  <a:pt x="801" y="457200"/>
                </a:cubicBezTo>
                <a:cubicBezTo>
                  <a:pt x="-3432" y="603250"/>
                  <a:pt x="10326" y="785283"/>
                  <a:pt x="13501" y="1041400"/>
                </a:cubicBezTo>
                <a:cubicBezTo>
                  <a:pt x="16676" y="1297517"/>
                  <a:pt x="-7666" y="1781175"/>
                  <a:pt x="19851" y="1993900"/>
                </a:cubicBezTo>
                <a:cubicBezTo>
                  <a:pt x="47368" y="2206625"/>
                  <a:pt x="107693" y="2252133"/>
                  <a:pt x="178601" y="2317750"/>
                </a:cubicBezTo>
                <a:cubicBezTo>
                  <a:pt x="249509" y="2383367"/>
                  <a:pt x="347405" y="2385483"/>
                  <a:pt x="445301" y="23876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5962650" y="3911600"/>
            <a:ext cx="1609365" cy="266700"/>
          </a:xfrm>
          <a:custGeom>
            <a:avLst/>
            <a:gdLst>
              <a:gd name="connsiteX0" fmla="*/ 1600200 w 1609365"/>
              <a:gd name="connsiteY0" fmla="*/ 0 h 266700"/>
              <a:gd name="connsiteX1" fmla="*/ 1600200 w 1609365"/>
              <a:gd name="connsiteY1" fmla="*/ 127000 h 266700"/>
              <a:gd name="connsiteX2" fmla="*/ 1504950 w 1609365"/>
              <a:gd name="connsiteY2" fmla="*/ 203200 h 266700"/>
              <a:gd name="connsiteX3" fmla="*/ 1111250 w 1609365"/>
              <a:gd name="connsiteY3" fmla="*/ 241300 h 266700"/>
              <a:gd name="connsiteX4" fmla="*/ 711200 w 1609365"/>
              <a:gd name="connsiteY4" fmla="*/ 165100 h 266700"/>
              <a:gd name="connsiteX5" fmla="*/ 203200 w 1609365"/>
              <a:gd name="connsiteY5" fmla="*/ 165100 h 266700"/>
              <a:gd name="connsiteX6" fmla="*/ 0 w 1609365"/>
              <a:gd name="connsiteY6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9365" h="266700">
                <a:moveTo>
                  <a:pt x="1600200" y="0"/>
                </a:moveTo>
                <a:cubicBezTo>
                  <a:pt x="1608137" y="46566"/>
                  <a:pt x="1616075" y="93133"/>
                  <a:pt x="1600200" y="127000"/>
                </a:cubicBezTo>
                <a:cubicBezTo>
                  <a:pt x="1584325" y="160867"/>
                  <a:pt x="1586442" y="184150"/>
                  <a:pt x="1504950" y="203200"/>
                </a:cubicBezTo>
                <a:cubicBezTo>
                  <a:pt x="1423458" y="222250"/>
                  <a:pt x="1243542" y="247650"/>
                  <a:pt x="1111250" y="241300"/>
                </a:cubicBezTo>
                <a:cubicBezTo>
                  <a:pt x="978958" y="234950"/>
                  <a:pt x="862542" y="177800"/>
                  <a:pt x="711200" y="165100"/>
                </a:cubicBezTo>
                <a:cubicBezTo>
                  <a:pt x="559858" y="152400"/>
                  <a:pt x="321733" y="148167"/>
                  <a:pt x="203200" y="165100"/>
                </a:cubicBezTo>
                <a:cubicBezTo>
                  <a:pt x="84667" y="182033"/>
                  <a:pt x="42333" y="224366"/>
                  <a:pt x="0" y="2667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0928350" y="4387850"/>
            <a:ext cx="1295400" cy="2251785"/>
          </a:xfrm>
          <a:custGeom>
            <a:avLst/>
            <a:gdLst>
              <a:gd name="connsiteX0" fmla="*/ 1295400 w 1295400"/>
              <a:gd name="connsiteY0" fmla="*/ 0 h 2251785"/>
              <a:gd name="connsiteX1" fmla="*/ 1219200 w 1295400"/>
              <a:gd name="connsiteY1" fmla="*/ 158750 h 2251785"/>
              <a:gd name="connsiteX2" fmla="*/ 844550 w 1295400"/>
              <a:gd name="connsiteY2" fmla="*/ 292100 h 2251785"/>
              <a:gd name="connsiteX3" fmla="*/ 628650 w 1295400"/>
              <a:gd name="connsiteY3" fmla="*/ 425450 h 2251785"/>
              <a:gd name="connsiteX4" fmla="*/ 546100 w 1295400"/>
              <a:gd name="connsiteY4" fmla="*/ 869950 h 2251785"/>
              <a:gd name="connsiteX5" fmla="*/ 565150 w 1295400"/>
              <a:gd name="connsiteY5" fmla="*/ 1543050 h 2251785"/>
              <a:gd name="connsiteX6" fmla="*/ 539750 w 1295400"/>
              <a:gd name="connsiteY6" fmla="*/ 2006600 h 2251785"/>
              <a:gd name="connsiteX7" fmla="*/ 304800 w 1295400"/>
              <a:gd name="connsiteY7" fmla="*/ 2235200 h 2251785"/>
              <a:gd name="connsiteX8" fmla="*/ 0 w 1295400"/>
              <a:gd name="connsiteY8" fmla="*/ 2216150 h 225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5400" h="2251785">
                <a:moveTo>
                  <a:pt x="1295400" y="0"/>
                </a:moveTo>
                <a:cubicBezTo>
                  <a:pt x="1294871" y="55033"/>
                  <a:pt x="1294342" y="110067"/>
                  <a:pt x="1219200" y="158750"/>
                </a:cubicBezTo>
                <a:cubicBezTo>
                  <a:pt x="1144058" y="207433"/>
                  <a:pt x="942975" y="247650"/>
                  <a:pt x="844550" y="292100"/>
                </a:cubicBezTo>
                <a:cubicBezTo>
                  <a:pt x="746125" y="336550"/>
                  <a:pt x="678392" y="329142"/>
                  <a:pt x="628650" y="425450"/>
                </a:cubicBezTo>
                <a:cubicBezTo>
                  <a:pt x="578908" y="521758"/>
                  <a:pt x="556683" y="683683"/>
                  <a:pt x="546100" y="869950"/>
                </a:cubicBezTo>
                <a:cubicBezTo>
                  <a:pt x="535517" y="1056217"/>
                  <a:pt x="566208" y="1353608"/>
                  <a:pt x="565150" y="1543050"/>
                </a:cubicBezTo>
                <a:cubicBezTo>
                  <a:pt x="564092" y="1732492"/>
                  <a:pt x="583142" y="1891242"/>
                  <a:pt x="539750" y="2006600"/>
                </a:cubicBezTo>
                <a:cubicBezTo>
                  <a:pt x="496358" y="2121958"/>
                  <a:pt x="394758" y="2200275"/>
                  <a:pt x="304800" y="2235200"/>
                </a:cubicBezTo>
                <a:cubicBezTo>
                  <a:pt x="214842" y="2270125"/>
                  <a:pt x="107421" y="2243137"/>
                  <a:pt x="0" y="22161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847299" y="4199889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709650" y="6528826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0427984" y="6540618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6655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433914" cy="55149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289" t="36795" b="1"/>
          <a:stretch/>
        </p:blipFill>
        <p:spPr>
          <a:xfrm>
            <a:off x="4692948" y="104775"/>
            <a:ext cx="4438035" cy="423452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289" b="63858"/>
          <a:stretch/>
        </p:blipFill>
        <p:spPr>
          <a:xfrm>
            <a:off x="2274" y="5546946"/>
            <a:ext cx="4438035" cy="242139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94933"/>
          <a:stretch/>
        </p:blipFill>
        <p:spPr>
          <a:xfrm>
            <a:off x="4694233" y="4415496"/>
            <a:ext cx="4436750" cy="3338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677" y="104775"/>
            <a:ext cx="4430356" cy="437566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b="97529"/>
          <a:stretch/>
        </p:blipFill>
        <p:spPr>
          <a:xfrm>
            <a:off x="9251677" y="4467737"/>
            <a:ext cx="4430356" cy="15823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6768" y="5016542"/>
            <a:ext cx="1895995" cy="139750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3938" y="4824628"/>
            <a:ext cx="1001655" cy="20461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266" y="5045890"/>
            <a:ext cx="1837392" cy="132245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0024" y="4835344"/>
            <a:ext cx="1019877" cy="20038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/>
          <a:srcRect l="3798" t="66651" r="71967" b="30816"/>
          <a:stretch/>
        </p:blipFill>
        <p:spPr>
          <a:xfrm>
            <a:off x="5187134" y="6504809"/>
            <a:ext cx="1075263" cy="16691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/>
          <a:srcRect l="25331" t="69120" r="20426" b="3894"/>
          <a:stretch/>
        </p:blipFill>
        <p:spPr>
          <a:xfrm>
            <a:off x="4776768" y="6666142"/>
            <a:ext cx="1895995" cy="140073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/>
          <a:srcRect l="5124" t="97482" r="72489" b="3"/>
          <a:stretch/>
        </p:blipFill>
        <p:spPr>
          <a:xfrm>
            <a:off x="7363340" y="6499228"/>
            <a:ext cx="993245" cy="1656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11"/>
          <a:srcRect l="26147" t="6493" r="20074" b="12855"/>
          <a:stretch/>
        </p:blipFill>
        <p:spPr>
          <a:xfrm>
            <a:off x="6911965" y="6679637"/>
            <a:ext cx="1895995" cy="137374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/>
          <a:srcRect l="5307" t="2786" r="71760" b="94573"/>
          <a:stretch/>
        </p:blipFill>
        <p:spPr>
          <a:xfrm>
            <a:off x="9929129" y="4843852"/>
            <a:ext cx="1016001" cy="16909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6"/>
          <a:srcRect l="26242" t="5211" r="19923" b="67420"/>
          <a:stretch/>
        </p:blipFill>
        <p:spPr>
          <a:xfrm>
            <a:off x="9503923" y="5035730"/>
            <a:ext cx="1866412" cy="137150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6"/>
          <a:srcRect l="5307" t="34087" r="72754" b="63104"/>
          <a:stretch/>
        </p:blipFill>
        <p:spPr>
          <a:xfrm>
            <a:off x="12045819" y="4824628"/>
            <a:ext cx="971938" cy="17989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6"/>
          <a:srcRect l="26147" t="36646" r="20019" b="35927"/>
          <a:stretch/>
        </p:blipFill>
        <p:spPr>
          <a:xfrm>
            <a:off x="11602677" y="5022925"/>
            <a:ext cx="1858223" cy="1368384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/>
          <a:srcRect l="5308" t="65626" r="72555" b="31616"/>
          <a:stretch/>
        </p:blipFill>
        <p:spPr>
          <a:xfrm>
            <a:off x="9946751" y="6503046"/>
            <a:ext cx="980756" cy="176591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6"/>
          <a:srcRect l="26479" t="68250" r="20892" b="4619"/>
          <a:stretch/>
        </p:blipFill>
        <p:spPr>
          <a:xfrm>
            <a:off x="9507213" y="6690840"/>
            <a:ext cx="1859832" cy="138575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/>
          <a:srcRect l="5307" t="97074" r="72197"/>
          <a:stretch/>
        </p:blipFill>
        <p:spPr>
          <a:xfrm>
            <a:off x="12033473" y="6499228"/>
            <a:ext cx="996631" cy="18739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/>
          <a:srcRect l="25749" r="20818" b="25609"/>
          <a:stretch/>
        </p:blipFill>
        <p:spPr>
          <a:xfrm>
            <a:off x="11600227" y="6664781"/>
            <a:ext cx="1863122" cy="138860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2961747" y="823920"/>
            <a:ext cx="46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587144" y="82392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52094" y="110967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86944" y="3243270"/>
            <a:ext cx="60806" cy="2492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8394" y="3268670"/>
            <a:ext cx="54456" cy="968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38838" y="5025643"/>
            <a:ext cx="60806" cy="2492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86944" y="6301078"/>
            <a:ext cx="60806" cy="2492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1160222" y="6342894"/>
            <a:ext cx="54456" cy="968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99644" y="6898103"/>
            <a:ext cx="60806" cy="2492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72922" y="6939919"/>
            <a:ext cx="54456" cy="968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9637" y="3268670"/>
            <a:ext cx="790112" cy="2679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39" name="正方形/長方形 38"/>
          <p:cNvSpPr/>
          <p:nvPr/>
        </p:nvSpPr>
        <p:spPr>
          <a:xfrm>
            <a:off x="6821965" y="2102385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リーフォーム 3"/>
          <p:cNvSpPr/>
          <p:nvPr/>
        </p:nvSpPr>
        <p:spPr>
          <a:xfrm>
            <a:off x="4602949" y="4305300"/>
            <a:ext cx="1213651" cy="2387600"/>
          </a:xfrm>
          <a:custGeom>
            <a:avLst/>
            <a:gdLst>
              <a:gd name="connsiteX0" fmla="*/ 1213651 w 1213651"/>
              <a:gd name="connsiteY0" fmla="*/ 0 h 2387600"/>
              <a:gd name="connsiteX1" fmla="*/ 1181901 w 1213651"/>
              <a:gd name="connsiteY1" fmla="*/ 76200 h 2387600"/>
              <a:gd name="connsiteX2" fmla="*/ 1035851 w 1213651"/>
              <a:gd name="connsiteY2" fmla="*/ 101600 h 2387600"/>
              <a:gd name="connsiteX3" fmla="*/ 839001 w 1213651"/>
              <a:gd name="connsiteY3" fmla="*/ 76200 h 2387600"/>
              <a:gd name="connsiteX4" fmla="*/ 438951 w 1213651"/>
              <a:gd name="connsiteY4" fmla="*/ 69850 h 2387600"/>
              <a:gd name="connsiteX5" fmla="*/ 197651 w 1213651"/>
              <a:gd name="connsiteY5" fmla="*/ 82550 h 2387600"/>
              <a:gd name="connsiteX6" fmla="*/ 38901 w 1213651"/>
              <a:gd name="connsiteY6" fmla="*/ 165100 h 2387600"/>
              <a:gd name="connsiteX7" fmla="*/ 801 w 1213651"/>
              <a:gd name="connsiteY7" fmla="*/ 457200 h 2387600"/>
              <a:gd name="connsiteX8" fmla="*/ 13501 w 1213651"/>
              <a:gd name="connsiteY8" fmla="*/ 1041400 h 2387600"/>
              <a:gd name="connsiteX9" fmla="*/ 19851 w 1213651"/>
              <a:gd name="connsiteY9" fmla="*/ 1993900 h 2387600"/>
              <a:gd name="connsiteX10" fmla="*/ 178601 w 1213651"/>
              <a:gd name="connsiteY10" fmla="*/ 2317750 h 2387600"/>
              <a:gd name="connsiteX11" fmla="*/ 445301 w 1213651"/>
              <a:gd name="connsiteY11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3651" h="2387600">
                <a:moveTo>
                  <a:pt x="1213651" y="0"/>
                </a:moveTo>
                <a:cubicBezTo>
                  <a:pt x="1212592" y="29633"/>
                  <a:pt x="1211534" y="59267"/>
                  <a:pt x="1181901" y="76200"/>
                </a:cubicBezTo>
                <a:cubicBezTo>
                  <a:pt x="1152268" y="93133"/>
                  <a:pt x="1093001" y="101600"/>
                  <a:pt x="1035851" y="101600"/>
                </a:cubicBezTo>
                <a:cubicBezTo>
                  <a:pt x="978701" y="101600"/>
                  <a:pt x="938484" y="81492"/>
                  <a:pt x="839001" y="76200"/>
                </a:cubicBezTo>
                <a:cubicBezTo>
                  <a:pt x="739518" y="70908"/>
                  <a:pt x="545843" y="68792"/>
                  <a:pt x="438951" y="69850"/>
                </a:cubicBezTo>
                <a:cubicBezTo>
                  <a:pt x="332059" y="70908"/>
                  <a:pt x="264326" y="66675"/>
                  <a:pt x="197651" y="82550"/>
                </a:cubicBezTo>
                <a:cubicBezTo>
                  <a:pt x="130976" y="98425"/>
                  <a:pt x="71709" y="102658"/>
                  <a:pt x="38901" y="165100"/>
                </a:cubicBezTo>
                <a:cubicBezTo>
                  <a:pt x="6093" y="227542"/>
                  <a:pt x="5034" y="311150"/>
                  <a:pt x="801" y="457200"/>
                </a:cubicBezTo>
                <a:cubicBezTo>
                  <a:pt x="-3432" y="603250"/>
                  <a:pt x="10326" y="785283"/>
                  <a:pt x="13501" y="1041400"/>
                </a:cubicBezTo>
                <a:cubicBezTo>
                  <a:pt x="16676" y="1297517"/>
                  <a:pt x="-7666" y="1781175"/>
                  <a:pt x="19851" y="1993900"/>
                </a:cubicBezTo>
                <a:cubicBezTo>
                  <a:pt x="47368" y="2206625"/>
                  <a:pt x="107693" y="2252133"/>
                  <a:pt x="178601" y="2317750"/>
                </a:cubicBezTo>
                <a:cubicBezTo>
                  <a:pt x="249509" y="2383367"/>
                  <a:pt x="347405" y="2385483"/>
                  <a:pt x="445301" y="23876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5962650" y="3911600"/>
            <a:ext cx="1609365" cy="266700"/>
          </a:xfrm>
          <a:custGeom>
            <a:avLst/>
            <a:gdLst>
              <a:gd name="connsiteX0" fmla="*/ 1600200 w 1609365"/>
              <a:gd name="connsiteY0" fmla="*/ 0 h 266700"/>
              <a:gd name="connsiteX1" fmla="*/ 1600200 w 1609365"/>
              <a:gd name="connsiteY1" fmla="*/ 127000 h 266700"/>
              <a:gd name="connsiteX2" fmla="*/ 1504950 w 1609365"/>
              <a:gd name="connsiteY2" fmla="*/ 203200 h 266700"/>
              <a:gd name="connsiteX3" fmla="*/ 1111250 w 1609365"/>
              <a:gd name="connsiteY3" fmla="*/ 241300 h 266700"/>
              <a:gd name="connsiteX4" fmla="*/ 711200 w 1609365"/>
              <a:gd name="connsiteY4" fmla="*/ 165100 h 266700"/>
              <a:gd name="connsiteX5" fmla="*/ 203200 w 1609365"/>
              <a:gd name="connsiteY5" fmla="*/ 165100 h 266700"/>
              <a:gd name="connsiteX6" fmla="*/ 0 w 1609365"/>
              <a:gd name="connsiteY6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9365" h="266700">
                <a:moveTo>
                  <a:pt x="1600200" y="0"/>
                </a:moveTo>
                <a:cubicBezTo>
                  <a:pt x="1608137" y="46566"/>
                  <a:pt x="1616075" y="93133"/>
                  <a:pt x="1600200" y="127000"/>
                </a:cubicBezTo>
                <a:cubicBezTo>
                  <a:pt x="1584325" y="160867"/>
                  <a:pt x="1586442" y="184150"/>
                  <a:pt x="1504950" y="203200"/>
                </a:cubicBezTo>
                <a:cubicBezTo>
                  <a:pt x="1423458" y="222250"/>
                  <a:pt x="1243542" y="247650"/>
                  <a:pt x="1111250" y="241300"/>
                </a:cubicBezTo>
                <a:cubicBezTo>
                  <a:pt x="978958" y="234950"/>
                  <a:pt x="862542" y="177800"/>
                  <a:pt x="711200" y="165100"/>
                </a:cubicBezTo>
                <a:cubicBezTo>
                  <a:pt x="559858" y="152400"/>
                  <a:pt x="321733" y="148167"/>
                  <a:pt x="203200" y="165100"/>
                </a:cubicBezTo>
                <a:cubicBezTo>
                  <a:pt x="84667" y="182033"/>
                  <a:pt x="42333" y="224366"/>
                  <a:pt x="0" y="2667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0928350" y="4387850"/>
            <a:ext cx="1295400" cy="2251785"/>
          </a:xfrm>
          <a:custGeom>
            <a:avLst/>
            <a:gdLst>
              <a:gd name="connsiteX0" fmla="*/ 1295400 w 1295400"/>
              <a:gd name="connsiteY0" fmla="*/ 0 h 2251785"/>
              <a:gd name="connsiteX1" fmla="*/ 1219200 w 1295400"/>
              <a:gd name="connsiteY1" fmla="*/ 158750 h 2251785"/>
              <a:gd name="connsiteX2" fmla="*/ 844550 w 1295400"/>
              <a:gd name="connsiteY2" fmla="*/ 292100 h 2251785"/>
              <a:gd name="connsiteX3" fmla="*/ 628650 w 1295400"/>
              <a:gd name="connsiteY3" fmla="*/ 425450 h 2251785"/>
              <a:gd name="connsiteX4" fmla="*/ 546100 w 1295400"/>
              <a:gd name="connsiteY4" fmla="*/ 869950 h 2251785"/>
              <a:gd name="connsiteX5" fmla="*/ 565150 w 1295400"/>
              <a:gd name="connsiteY5" fmla="*/ 1543050 h 2251785"/>
              <a:gd name="connsiteX6" fmla="*/ 539750 w 1295400"/>
              <a:gd name="connsiteY6" fmla="*/ 2006600 h 2251785"/>
              <a:gd name="connsiteX7" fmla="*/ 304800 w 1295400"/>
              <a:gd name="connsiteY7" fmla="*/ 2235200 h 2251785"/>
              <a:gd name="connsiteX8" fmla="*/ 0 w 1295400"/>
              <a:gd name="connsiteY8" fmla="*/ 2216150 h 225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5400" h="2251785">
                <a:moveTo>
                  <a:pt x="1295400" y="0"/>
                </a:moveTo>
                <a:cubicBezTo>
                  <a:pt x="1294871" y="55033"/>
                  <a:pt x="1294342" y="110067"/>
                  <a:pt x="1219200" y="158750"/>
                </a:cubicBezTo>
                <a:cubicBezTo>
                  <a:pt x="1144058" y="207433"/>
                  <a:pt x="942975" y="247650"/>
                  <a:pt x="844550" y="292100"/>
                </a:cubicBezTo>
                <a:cubicBezTo>
                  <a:pt x="746125" y="336550"/>
                  <a:pt x="678392" y="329142"/>
                  <a:pt x="628650" y="425450"/>
                </a:cubicBezTo>
                <a:cubicBezTo>
                  <a:pt x="578908" y="521758"/>
                  <a:pt x="556683" y="683683"/>
                  <a:pt x="546100" y="869950"/>
                </a:cubicBezTo>
                <a:cubicBezTo>
                  <a:pt x="535517" y="1056217"/>
                  <a:pt x="566208" y="1353608"/>
                  <a:pt x="565150" y="1543050"/>
                </a:cubicBezTo>
                <a:cubicBezTo>
                  <a:pt x="564092" y="1732492"/>
                  <a:pt x="583142" y="1891242"/>
                  <a:pt x="539750" y="2006600"/>
                </a:cubicBezTo>
                <a:cubicBezTo>
                  <a:pt x="496358" y="2121958"/>
                  <a:pt x="394758" y="2200275"/>
                  <a:pt x="304800" y="2235200"/>
                </a:cubicBezTo>
                <a:cubicBezTo>
                  <a:pt x="214842" y="2270125"/>
                  <a:pt x="107421" y="2243137"/>
                  <a:pt x="0" y="22161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847299" y="4199889"/>
            <a:ext cx="9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709650" y="6528826"/>
            <a:ext cx="9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0427984" y="6540618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24069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54256" cy="36804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5392"/>
          <a:stretch/>
        </p:blipFill>
        <p:spPr>
          <a:xfrm>
            <a:off x="0" y="3741420"/>
            <a:ext cx="4054256" cy="39452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9568"/>
          <a:stretch/>
        </p:blipFill>
        <p:spPr>
          <a:xfrm>
            <a:off x="4242019" y="2348985"/>
            <a:ext cx="4054587" cy="54805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481" y="723900"/>
            <a:ext cx="4126474" cy="501750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481" y="5771881"/>
            <a:ext cx="4126474" cy="159498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4871"/>
          <a:stretch/>
        </p:blipFill>
        <p:spPr>
          <a:xfrm>
            <a:off x="4242350" y="152400"/>
            <a:ext cx="4054256" cy="214514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90570"/>
          <a:stretch/>
        </p:blipFill>
        <p:spPr>
          <a:xfrm>
            <a:off x="8439481" y="152400"/>
            <a:ext cx="4054587" cy="57150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18594" y="199867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786088" y="199867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519638" y="3414720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636988" y="3554461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7" name="直線コネクタ 16"/>
          <p:cNvCxnSpPr/>
          <p:nvPr/>
        </p:nvCxnSpPr>
        <p:spPr>
          <a:xfrm>
            <a:off x="12699" y="4025900"/>
            <a:ext cx="403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115" y="1062397"/>
            <a:ext cx="1129286" cy="87277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0" name="直線矢印コネクタ 19"/>
          <p:cNvCxnSpPr>
            <a:stCxn id="18" idx="1"/>
          </p:cNvCxnSpPr>
          <p:nvPr/>
        </p:nvCxnSpPr>
        <p:spPr>
          <a:xfrm flipH="1" flipV="1">
            <a:off x="6007100" y="1003300"/>
            <a:ext cx="667015" cy="495484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835818" y="3754120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3528638" y="3754120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98638" y="4703811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763763" y="4703811"/>
            <a:ext cx="23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102538" y="4703811"/>
            <a:ext cx="23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685" y="4025900"/>
            <a:ext cx="1261429" cy="978651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8" name="直線矢印コネクタ 27"/>
          <p:cNvCxnSpPr/>
          <p:nvPr/>
        </p:nvCxnSpPr>
        <p:spPr>
          <a:xfrm>
            <a:off x="5293477" y="5004551"/>
            <a:ext cx="154823" cy="386599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7647163" y="6081761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9539463" y="2551161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507713" y="3584419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945863" y="3584419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406424" y="3521419"/>
            <a:ext cx="558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347685" y="3521419"/>
            <a:ext cx="558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501437" y="4873761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939587" y="4873761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0381098" y="4810761"/>
            <a:ext cx="558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322359" y="4810761"/>
            <a:ext cx="558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1056058" y="1708570"/>
            <a:ext cx="608891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0996174" y="1050619"/>
            <a:ext cx="608891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621952" y="1226729"/>
            <a:ext cx="5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532895" y="1707484"/>
            <a:ext cx="5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056214" y="6957591"/>
            <a:ext cx="59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1097930" y="6147240"/>
            <a:ext cx="59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0825308" y="5999131"/>
            <a:ext cx="5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0756982" y="7115921"/>
            <a:ext cx="5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1813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54256" cy="36804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5392"/>
          <a:stretch/>
        </p:blipFill>
        <p:spPr>
          <a:xfrm>
            <a:off x="0" y="3741420"/>
            <a:ext cx="4054256" cy="39452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9568"/>
          <a:stretch/>
        </p:blipFill>
        <p:spPr>
          <a:xfrm>
            <a:off x="4242019" y="2348985"/>
            <a:ext cx="4054587" cy="54805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481" y="723900"/>
            <a:ext cx="4126474" cy="501750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481" y="5771881"/>
            <a:ext cx="4126474" cy="159498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4871"/>
          <a:stretch/>
        </p:blipFill>
        <p:spPr>
          <a:xfrm>
            <a:off x="4242350" y="152400"/>
            <a:ext cx="4054256" cy="214514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90570"/>
          <a:stretch/>
        </p:blipFill>
        <p:spPr>
          <a:xfrm>
            <a:off x="8439481" y="152400"/>
            <a:ext cx="4054587" cy="57150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18594" y="199867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786088" y="199867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519638" y="3414720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636988" y="3554461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7" name="直線コネクタ 16"/>
          <p:cNvCxnSpPr/>
          <p:nvPr/>
        </p:nvCxnSpPr>
        <p:spPr>
          <a:xfrm>
            <a:off x="12699" y="4025900"/>
            <a:ext cx="403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115" y="1062397"/>
            <a:ext cx="1129286" cy="87277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0" name="直線矢印コネクタ 19"/>
          <p:cNvCxnSpPr>
            <a:stCxn id="18" idx="1"/>
          </p:cNvCxnSpPr>
          <p:nvPr/>
        </p:nvCxnSpPr>
        <p:spPr>
          <a:xfrm flipH="1" flipV="1">
            <a:off x="6007100" y="1003300"/>
            <a:ext cx="667015" cy="495484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835818" y="3754120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3528638" y="3754120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98638" y="4703811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763763" y="4703811"/>
            <a:ext cx="23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102538" y="4703811"/>
            <a:ext cx="23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685" y="4025900"/>
            <a:ext cx="1261429" cy="978651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8" name="直線矢印コネクタ 27"/>
          <p:cNvCxnSpPr/>
          <p:nvPr/>
        </p:nvCxnSpPr>
        <p:spPr>
          <a:xfrm>
            <a:off x="5293477" y="5004551"/>
            <a:ext cx="154823" cy="386599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7647163" y="6081761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9539463" y="2551161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507713" y="3584419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945863" y="3584419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406424" y="3521419"/>
            <a:ext cx="558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347685" y="3521419"/>
            <a:ext cx="558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501437" y="4873761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939587" y="4873761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0381098" y="4810761"/>
            <a:ext cx="558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322359" y="4810761"/>
            <a:ext cx="558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1056058" y="1708570"/>
            <a:ext cx="608891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0996174" y="1050619"/>
            <a:ext cx="608891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621952" y="1226729"/>
            <a:ext cx="5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532895" y="1707484"/>
            <a:ext cx="5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056214" y="6957591"/>
            <a:ext cx="59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1097930" y="6147240"/>
            <a:ext cx="59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0825308" y="5999131"/>
            <a:ext cx="5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0756982" y="7115921"/>
            <a:ext cx="5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13429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4176040" cy="42871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67966"/>
          <a:stretch/>
        </p:blipFill>
        <p:spPr>
          <a:xfrm>
            <a:off x="1" y="6677048"/>
            <a:ext cx="4176040" cy="202204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2711"/>
          <a:stretch/>
        </p:blipFill>
        <p:spPr>
          <a:xfrm>
            <a:off x="4404164" y="123825"/>
            <a:ext cx="4176040" cy="5145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/>
          <a:srcRect t="80886"/>
          <a:stretch/>
        </p:blipFill>
        <p:spPr>
          <a:xfrm>
            <a:off x="8716848" y="167019"/>
            <a:ext cx="4176040" cy="969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449032"/>
            <a:ext cx="4176040" cy="4944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4717" t="8043" r="71904" b="89543"/>
          <a:stretch/>
        </p:blipFill>
        <p:spPr>
          <a:xfrm>
            <a:off x="513874" y="5029199"/>
            <a:ext cx="976314" cy="15240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l="4681" t="38083" r="72328" b="59140"/>
          <a:stretch/>
        </p:blipFill>
        <p:spPr>
          <a:xfrm>
            <a:off x="2691232" y="5029199"/>
            <a:ext cx="960120" cy="1752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l="26019" t="10072" r="19971" b="63732"/>
          <a:stretch/>
        </p:blipFill>
        <p:spPr>
          <a:xfrm>
            <a:off x="1" y="5183504"/>
            <a:ext cx="2004060" cy="146919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l="25944" t="40154" r="20045" b="33286"/>
          <a:stretch/>
        </p:blipFill>
        <p:spPr>
          <a:xfrm>
            <a:off x="2166544" y="5183504"/>
            <a:ext cx="2009497" cy="149354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848" y="1131027"/>
            <a:ext cx="4172283" cy="622156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/>
          <a:srcRect b="41755"/>
          <a:stretch/>
        </p:blipFill>
        <p:spPr>
          <a:xfrm>
            <a:off x="4404164" y="5366729"/>
            <a:ext cx="4176040" cy="295474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6848" y="7352595"/>
            <a:ext cx="4172283" cy="183227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/>
          <a:srcRect b="87720"/>
          <a:stretch/>
        </p:blipFill>
        <p:spPr>
          <a:xfrm>
            <a:off x="1" y="8699092"/>
            <a:ext cx="4176040" cy="7239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6"/>
          <a:srcRect t="59106" b="19577"/>
          <a:stretch/>
        </p:blipFill>
        <p:spPr>
          <a:xfrm>
            <a:off x="4404164" y="8321476"/>
            <a:ext cx="4176040" cy="1081409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1214588" y="4447128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871688" y="4592906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86011" y="669193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586752" y="6900298"/>
            <a:ext cx="12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562100" y="522479"/>
            <a:ext cx="2705420" cy="6386321"/>
          </a:xfrm>
          <a:custGeom>
            <a:avLst/>
            <a:gdLst>
              <a:gd name="connsiteX0" fmla="*/ 0 w 2748338"/>
              <a:gd name="connsiteY0" fmla="*/ 17271 h 6386321"/>
              <a:gd name="connsiteX1" fmla="*/ 971550 w 2748338"/>
              <a:gd name="connsiteY1" fmla="*/ 10921 h 6386321"/>
              <a:gd name="connsiteX2" fmla="*/ 2292350 w 2748338"/>
              <a:gd name="connsiteY2" fmla="*/ 144271 h 6386321"/>
              <a:gd name="connsiteX3" fmla="*/ 2654300 w 2748338"/>
              <a:gd name="connsiteY3" fmla="*/ 493521 h 6386321"/>
              <a:gd name="connsiteX4" fmla="*/ 2743200 w 2748338"/>
              <a:gd name="connsiteY4" fmla="*/ 1725421 h 6386321"/>
              <a:gd name="connsiteX5" fmla="*/ 2736850 w 2748338"/>
              <a:gd name="connsiteY5" fmla="*/ 3554221 h 6386321"/>
              <a:gd name="connsiteX6" fmla="*/ 2730500 w 2748338"/>
              <a:gd name="connsiteY6" fmla="*/ 5008371 h 6386321"/>
              <a:gd name="connsiteX7" fmla="*/ 2724150 w 2748338"/>
              <a:gd name="connsiteY7" fmla="*/ 6024371 h 6386321"/>
              <a:gd name="connsiteX8" fmla="*/ 2520950 w 2748338"/>
              <a:gd name="connsiteY8" fmla="*/ 6284721 h 6386321"/>
              <a:gd name="connsiteX9" fmla="*/ 2222500 w 2748338"/>
              <a:gd name="connsiteY9" fmla="*/ 6310121 h 6386321"/>
              <a:gd name="connsiteX10" fmla="*/ 2101850 w 2748338"/>
              <a:gd name="connsiteY10" fmla="*/ 6386321 h 63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8338" h="6386321">
                <a:moveTo>
                  <a:pt x="0" y="17271"/>
                </a:moveTo>
                <a:cubicBezTo>
                  <a:pt x="294746" y="3512"/>
                  <a:pt x="589492" y="-10246"/>
                  <a:pt x="971550" y="10921"/>
                </a:cubicBezTo>
                <a:cubicBezTo>
                  <a:pt x="1353608" y="32088"/>
                  <a:pt x="2011892" y="63838"/>
                  <a:pt x="2292350" y="144271"/>
                </a:cubicBezTo>
                <a:cubicBezTo>
                  <a:pt x="2572808" y="224704"/>
                  <a:pt x="2579158" y="229996"/>
                  <a:pt x="2654300" y="493521"/>
                </a:cubicBezTo>
                <a:cubicBezTo>
                  <a:pt x="2729442" y="757046"/>
                  <a:pt x="2729442" y="1215304"/>
                  <a:pt x="2743200" y="1725421"/>
                </a:cubicBezTo>
                <a:cubicBezTo>
                  <a:pt x="2756958" y="2235538"/>
                  <a:pt x="2738967" y="3007063"/>
                  <a:pt x="2736850" y="3554221"/>
                </a:cubicBezTo>
                <a:cubicBezTo>
                  <a:pt x="2734733" y="4101379"/>
                  <a:pt x="2732617" y="4596679"/>
                  <a:pt x="2730500" y="5008371"/>
                </a:cubicBezTo>
                <a:cubicBezTo>
                  <a:pt x="2728383" y="5420063"/>
                  <a:pt x="2759075" y="5811646"/>
                  <a:pt x="2724150" y="6024371"/>
                </a:cubicBezTo>
                <a:cubicBezTo>
                  <a:pt x="2689225" y="6237096"/>
                  <a:pt x="2604558" y="6237096"/>
                  <a:pt x="2520950" y="6284721"/>
                </a:cubicBezTo>
                <a:cubicBezTo>
                  <a:pt x="2437342" y="6332346"/>
                  <a:pt x="2292350" y="6293188"/>
                  <a:pt x="2222500" y="6310121"/>
                </a:cubicBezTo>
                <a:cubicBezTo>
                  <a:pt x="2152650" y="6327054"/>
                  <a:pt x="2127250" y="6356687"/>
                  <a:pt x="2101850" y="6386321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62100" y="8548740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四角形吹き出し 2"/>
          <p:cNvSpPr/>
          <p:nvPr/>
        </p:nvSpPr>
        <p:spPr>
          <a:xfrm>
            <a:off x="1801237" y="1784350"/>
            <a:ext cx="1132463" cy="247650"/>
          </a:xfrm>
          <a:prstGeom prst="wedgeRectCallout">
            <a:avLst>
              <a:gd name="adj1" fmla="val -73214"/>
              <a:gd name="adj2" fmla="val 33088"/>
            </a:avLst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実はこれ</a:t>
            </a:r>
            <a:r>
              <a:rPr lang="ja-JP" altLang="en-US" sz="800" dirty="0" smtClean="0">
                <a:solidFill>
                  <a:schemeClr val="tx1"/>
                </a:solidFill>
              </a:rPr>
              <a:t>は間違い</a:t>
            </a:r>
            <a:endParaRPr kumimoji="1" lang="ja-JP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456182" y="1832475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390900" y="9051247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366860" y="9053422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3700" y="8914949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26740" y="565980"/>
            <a:ext cx="27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963500" y="691980"/>
            <a:ext cx="27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115465" y="181723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033085" y="2302559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7769005" y="182485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6351724" y="277528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6692707" y="277528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651695" y="2775285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944170" y="333154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69340" y="3477152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076360" y="4726526"/>
            <a:ext cx="34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8069083" y="6635127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829618" y="5582847"/>
            <a:ext cx="24671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必要性：背理法を使う</a:t>
            </a:r>
            <a:endParaRPr kumimoji="1" lang="en-US" altLang="ja-JP" sz="700" b="1" dirty="0" smtClean="0"/>
          </a:p>
          <a:p>
            <a:r>
              <a:rPr lang="ja-JP" altLang="en-US" sz="700" dirty="0" smtClean="0"/>
              <a:t>例：</a:t>
            </a:r>
            <a:r>
              <a:rPr lang="en-US" altLang="ja-JP" sz="700" dirty="0"/>
              <a:t> 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x=±2(</a:t>
            </a:r>
            <a:r>
              <a:rPr lang="ja-JP" altLang="en-US" sz="700" dirty="0" smtClean="0"/>
              <a:t>発散しない</a:t>
            </a:r>
            <a:r>
              <a:rPr lang="en-US" altLang="ja-JP" sz="700" dirty="0" smtClean="0"/>
              <a:t>)</a:t>
            </a:r>
          </a:p>
          <a:p>
            <a:r>
              <a:rPr lang="ja-JP" altLang="en-US" sz="700" dirty="0" smtClean="0"/>
              <a:t>例えば</a:t>
            </a:r>
            <a:r>
              <a:rPr lang="ja-JP" altLang="en-US" sz="700" dirty="0"/>
              <a:t>，</a:t>
            </a:r>
            <a:r>
              <a:rPr lang="en-US" altLang="ja-JP" sz="700" dirty="0" smtClean="0"/>
              <a:t>x</a:t>
            </a:r>
            <a:r>
              <a:rPr kumimoji="1" lang="en-US" altLang="ja-JP" sz="700" dirty="0" smtClean="0"/>
              <a:t>=3(</a:t>
            </a:r>
            <a:r>
              <a:rPr kumimoji="1" lang="ja-JP" altLang="en-US" sz="700" dirty="0" smtClean="0"/>
              <a:t>発散</a:t>
            </a:r>
            <a:r>
              <a:rPr kumimoji="1" lang="en-US" altLang="ja-JP" sz="700" dirty="0" smtClean="0"/>
              <a:t>)</a:t>
            </a:r>
            <a:r>
              <a:rPr lang="ja-JP" altLang="en-US" sz="700" dirty="0" smtClean="0"/>
              <a:t>と</a:t>
            </a:r>
            <a:r>
              <a:rPr lang="ja-JP" altLang="en-US" sz="700" dirty="0"/>
              <a:t>すると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x^2=9(</a:t>
            </a:r>
            <a:r>
              <a:rPr lang="ja-JP" altLang="en-US" sz="700" dirty="0" smtClean="0"/>
              <a:t>不安定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となってしまう．</a:t>
            </a:r>
            <a:endParaRPr kumimoji="1" lang="en-US" altLang="ja-JP" sz="700" dirty="0" smtClean="0"/>
          </a:p>
          <a:p>
            <a:r>
              <a:rPr lang="ja-JP" altLang="en-US" sz="700" dirty="0"/>
              <a:t>よって</a:t>
            </a:r>
            <a:r>
              <a:rPr lang="ja-JP" altLang="en-US" sz="700" dirty="0" smtClean="0"/>
              <a:t>，</a:t>
            </a:r>
            <a:r>
              <a:rPr lang="en-US" altLang="ja-JP" sz="700" dirty="0"/>
              <a:t> x^2=4(BIBO</a:t>
            </a:r>
            <a:r>
              <a:rPr lang="ja-JP" altLang="en-US" sz="700" dirty="0"/>
              <a:t>安定</a:t>
            </a:r>
            <a:r>
              <a:rPr lang="en-US" altLang="ja-JP" sz="700" dirty="0"/>
              <a:t>)</a:t>
            </a:r>
            <a:r>
              <a:rPr lang="ja-JP" altLang="en-US" sz="700" dirty="0" smtClean="0"/>
              <a:t>が満たされるためには，</a:t>
            </a:r>
            <a:endParaRPr lang="en-US" altLang="ja-JP" sz="700" dirty="0" smtClean="0"/>
          </a:p>
          <a:p>
            <a:r>
              <a:rPr lang="ja-JP" altLang="en-US" sz="700" dirty="0" smtClean="0"/>
              <a:t>他でもなく</a:t>
            </a:r>
            <a:r>
              <a:rPr lang="en-US" altLang="ja-JP" sz="700" dirty="0" smtClean="0"/>
              <a:t>x</a:t>
            </a:r>
            <a:r>
              <a:rPr lang="en-US" altLang="ja-JP" sz="700" dirty="0"/>
              <a:t>=±2(</a:t>
            </a:r>
            <a:r>
              <a:rPr lang="ja-JP" altLang="en-US" sz="700" dirty="0"/>
              <a:t>発散しない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になる必要がある．</a:t>
            </a:r>
            <a:endParaRPr lang="en-US" altLang="ja-JP" sz="700" dirty="0" smtClean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928826" y="7057359"/>
            <a:ext cx="2320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十分性：実際に代入する</a:t>
            </a:r>
            <a:endParaRPr kumimoji="1" lang="en-US" altLang="ja-JP" sz="700" b="1" dirty="0" smtClean="0"/>
          </a:p>
          <a:p>
            <a:r>
              <a:rPr lang="ja-JP" altLang="en-US" sz="700" dirty="0" smtClean="0"/>
              <a:t>例：</a:t>
            </a:r>
            <a:r>
              <a:rPr lang="en-US" altLang="ja-JP" sz="700" dirty="0" smtClean="0"/>
              <a:t>x=2 </a:t>
            </a:r>
            <a:r>
              <a:rPr lang="en-US" altLang="ja-JP" sz="700" dirty="0"/>
              <a:t>(</a:t>
            </a:r>
            <a:r>
              <a:rPr lang="ja-JP" altLang="en-US" sz="700" dirty="0"/>
              <a:t>発散しない</a:t>
            </a:r>
            <a:r>
              <a:rPr lang="en-US" altLang="ja-JP" sz="700" dirty="0"/>
              <a:t>) 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</a:p>
          <a:p>
            <a:r>
              <a:rPr lang="en-US" altLang="ja-JP" sz="700" dirty="0" smtClean="0"/>
              <a:t>x</a:t>
            </a:r>
            <a:r>
              <a:rPr kumimoji="1" lang="en-US" altLang="ja-JP" sz="700" dirty="0" smtClean="0"/>
              <a:t>=</a:t>
            </a:r>
            <a:r>
              <a:rPr lang="en-US" altLang="ja-JP" sz="700" dirty="0" smtClean="0"/>
              <a:t>2</a:t>
            </a:r>
            <a:r>
              <a:rPr kumimoji="1" lang="ja-JP" altLang="en-US" sz="700" dirty="0" smtClean="0"/>
              <a:t>を</a:t>
            </a:r>
            <a:r>
              <a:rPr kumimoji="1" lang="en-US" altLang="ja-JP" sz="700" dirty="0" smtClean="0"/>
              <a:t>x^2</a:t>
            </a:r>
            <a:r>
              <a:rPr kumimoji="1" lang="ja-JP" altLang="en-US" sz="700" dirty="0" smtClean="0"/>
              <a:t>に代入すると，</a:t>
            </a:r>
            <a:r>
              <a:rPr kumimoji="1" lang="en-US" altLang="ja-JP" sz="700" dirty="0" smtClean="0"/>
              <a:t>x^2=4</a:t>
            </a:r>
            <a:r>
              <a:rPr kumimoji="1" lang="ja-JP" altLang="en-US" sz="700" dirty="0" smtClean="0"/>
              <a:t>となる．</a:t>
            </a:r>
            <a:endParaRPr lang="en-US" altLang="ja-JP" sz="700" dirty="0"/>
          </a:p>
          <a:p>
            <a:r>
              <a:rPr kumimoji="1" lang="ja-JP" altLang="en-US" sz="700" dirty="0" smtClean="0"/>
              <a:t>よって，</a:t>
            </a:r>
            <a:r>
              <a:rPr kumimoji="1" lang="en-US" altLang="ja-JP" sz="700" dirty="0" smtClean="0"/>
              <a:t>(x=-2</a:t>
            </a:r>
            <a:r>
              <a:rPr kumimoji="1" lang="ja-JP" altLang="en-US" sz="700" dirty="0" smtClean="0"/>
              <a:t>でも満たされるけど，少なくとも</a:t>
            </a:r>
            <a:r>
              <a:rPr kumimoji="1" lang="en-US" altLang="ja-JP" sz="700" dirty="0" smtClean="0"/>
              <a:t>)x^2=4(BIBO</a:t>
            </a:r>
            <a:r>
              <a:rPr kumimoji="1" lang="ja-JP" altLang="en-US" sz="700" dirty="0" smtClean="0"/>
              <a:t>安定</a:t>
            </a:r>
            <a:r>
              <a:rPr kumimoji="1" lang="en-US" altLang="ja-JP" sz="700" dirty="0" smtClean="0"/>
              <a:t>)</a:t>
            </a:r>
            <a:r>
              <a:rPr kumimoji="1" lang="ja-JP" altLang="en-US" sz="700" dirty="0" smtClean="0"/>
              <a:t>であるためには，</a:t>
            </a:r>
            <a:r>
              <a:rPr kumimoji="1" lang="en-US" altLang="ja-JP" sz="700" dirty="0" smtClean="0"/>
              <a:t>x=2(</a:t>
            </a:r>
            <a:r>
              <a:rPr kumimoji="1" lang="ja-JP" altLang="en-US" sz="700" dirty="0" smtClean="0"/>
              <a:t>発散しなければ</a:t>
            </a:r>
            <a:r>
              <a:rPr kumimoji="1" lang="en-US" altLang="ja-JP" sz="700" dirty="0" smtClean="0"/>
              <a:t>)</a:t>
            </a:r>
            <a:r>
              <a:rPr lang="ja-JP" altLang="en-US" sz="700" dirty="0" smtClean="0"/>
              <a:t>十分であって，他に左に必要な条件を探す必要はない．</a:t>
            </a:r>
            <a:endParaRPr kumimoji="1" lang="en-US" altLang="ja-JP" sz="700" dirty="0" smtClean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711052" y="6153828"/>
            <a:ext cx="2598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※</a:t>
            </a:r>
            <a:r>
              <a:rPr lang="ja-JP" altLang="en-US" sz="700" dirty="0" smtClean="0"/>
              <a:t>例：</a:t>
            </a:r>
            <a:r>
              <a:rPr lang="en-US" altLang="ja-JP" sz="700" dirty="0"/>
              <a:t> 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x=2(</a:t>
            </a:r>
            <a:r>
              <a:rPr lang="ja-JP" altLang="en-US" sz="700" dirty="0" smtClean="0"/>
              <a:t>発散しない</a:t>
            </a:r>
            <a:r>
              <a:rPr lang="en-US" altLang="ja-JP" sz="700" dirty="0" smtClean="0"/>
              <a:t>)</a:t>
            </a:r>
          </a:p>
          <a:p>
            <a:r>
              <a:rPr lang="ja-JP" altLang="en-US" sz="700" dirty="0" smtClean="0"/>
              <a:t>だと，</a:t>
            </a:r>
            <a:r>
              <a:rPr lang="en-US" altLang="ja-JP" sz="700" dirty="0" smtClean="0"/>
              <a:t>x=2</a:t>
            </a:r>
            <a:r>
              <a:rPr lang="ja-JP" altLang="en-US" sz="700" dirty="0" smtClean="0"/>
              <a:t>ではない</a:t>
            </a:r>
            <a:r>
              <a:rPr lang="en-US" altLang="ja-JP" sz="700" dirty="0" smtClean="0"/>
              <a:t>x=-2</a:t>
            </a:r>
            <a:r>
              <a:rPr lang="ja-JP" altLang="en-US" sz="700" dirty="0" smtClean="0"/>
              <a:t>でも</a:t>
            </a:r>
            <a:r>
              <a:rPr lang="en-US" altLang="ja-JP" sz="700" dirty="0" smtClean="0"/>
              <a:t>x^2=4</a:t>
            </a:r>
            <a:r>
              <a:rPr lang="ja-JP" altLang="en-US" sz="700" dirty="0" smtClean="0"/>
              <a:t>が満たされてしまうので，必要性を示せない．左が</a:t>
            </a:r>
            <a:r>
              <a:rPr lang="ja-JP" altLang="en-US" sz="700" dirty="0"/>
              <a:t>起こる</a:t>
            </a:r>
            <a:r>
              <a:rPr lang="ja-JP" altLang="en-US" sz="700" dirty="0" smtClean="0"/>
              <a:t>こと</a:t>
            </a:r>
            <a:r>
              <a:rPr lang="ja-JP" altLang="en-US" sz="700" dirty="0"/>
              <a:t>で</a:t>
            </a:r>
            <a:r>
              <a:rPr lang="ja-JP" altLang="en-US" sz="700" dirty="0" smtClean="0"/>
              <a:t>満たされるべき条件が，全て右にある必要がある．厳格．</a:t>
            </a:r>
            <a:r>
              <a:rPr lang="en-US" altLang="ja-JP" sz="700" dirty="0" smtClean="0"/>
              <a:t>2</a:t>
            </a:r>
            <a:r>
              <a:rPr lang="ja-JP" altLang="en-US" sz="700" dirty="0" smtClean="0"/>
              <a:t>値命題で</a:t>
            </a:r>
            <a:r>
              <a:rPr lang="ja-JP" altLang="en-US" sz="700" dirty="0"/>
              <a:t>ない</a:t>
            </a:r>
            <a:r>
              <a:rPr lang="ja-JP" altLang="en-US" sz="700" dirty="0" smtClean="0"/>
              <a:t>とこの手は使いにくい．</a:t>
            </a:r>
            <a:endParaRPr lang="en-US" altLang="ja-JP" sz="700" dirty="0" smtClean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755350" y="7758840"/>
            <a:ext cx="26778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例：</a:t>
            </a:r>
            <a:r>
              <a:rPr lang="en-US" altLang="ja-JP" sz="700" dirty="0" smtClean="0"/>
              <a:t>x=±2 </a:t>
            </a:r>
            <a:r>
              <a:rPr lang="en-US" altLang="ja-JP" sz="700" dirty="0"/>
              <a:t>(</a:t>
            </a:r>
            <a:r>
              <a:rPr lang="ja-JP" altLang="en-US" sz="700" dirty="0"/>
              <a:t>発散しない</a:t>
            </a:r>
            <a:r>
              <a:rPr lang="en-US" altLang="ja-JP" sz="700" dirty="0"/>
              <a:t>) </a:t>
            </a:r>
            <a:r>
              <a:rPr lang="ja-JP" altLang="en-US" sz="700" dirty="0"/>
              <a:t>　→　</a:t>
            </a:r>
            <a:r>
              <a:rPr lang="en-US" altLang="ja-JP" sz="700" dirty="0"/>
              <a:t>x^2=4(BIBO</a:t>
            </a:r>
            <a:r>
              <a:rPr lang="ja-JP" altLang="en-US" sz="700" dirty="0"/>
              <a:t>安定</a:t>
            </a:r>
            <a:r>
              <a:rPr lang="en-US" altLang="ja-JP" sz="700" dirty="0"/>
              <a:t>)</a:t>
            </a:r>
          </a:p>
          <a:p>
            <a:r>
              <a:rPr lang="en-US" altLang="ja-JP" sz="700" dirty="0" smtClean="0"/>
              <a:t>x=±2</a:t>
            </a:r>
            <a:r>
              <a:rPr lang="ja-JP" altLang="en-US" sz="700" dirty="0"/>
              <a:t>を</a:t>
            </a:r>
            <a:r>
              <a:rPr lang="en-US" altLang="ja-JP" sz="700" dirty="0"/>
              <a:t>x^2</a:t>
            </a:r>
            <a:r>
              <a:rPr lang="ja-JP" altLang="en-US" sz="700" dirty="0"/>
              <a:t>に代入すると，</a:t>
            </a:r>
            <a:r>
              <a:rPr lang="en-US" altLang="ja-JP" sz="700" dirty="0"/>
              <a:t>x^2=4</a:t>
            </a:r>
            <a:r>
              <a:rPr lang="ja-JP" altLang="en-US" sz="700" dirty="0"/>
              <a:t>となる</a:t>
            </a:r>
            <a:r>
              <a:rPr lang="ja-JP" altLang="en-US" sz="700" dirty="0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これでも</a:t>
            </a:r>
            <a:r>
              <a:rPr lang="ja-JP" altLang="en-US" sz="700" dirty="0" smtClean="0"/>
              <a:t>，左辺は右辺の十分性を満たしている．左側の条件は，</a:t>
            </a:r>
            <a:endParaRPr lang="en-US" altLang="ja-JP" sz="700" dirty="0" smtClean="0"/>
          </a:p>
          <a:p>
            <a:r>
              <a:rPr lang="ja-JP" altLang="en-US" sz="700" dirty="0" smtClean="0"/>
              <a:t>代入して満たされれば増えても構わない．足りなくてもいい．少なくとも</a:t>
            </a:r>
            <a:r>
              <a:rPr lang="en-US" altLang="ja-JP" sz="700" dirty="0" smtClean="0"/>
              <a:t>1</a:t>
            </a:r>
            <a:r>
              <a:rPr lang="ja-JP" altLang="en-US" sz="700" dirty="0" smtClean="0"/>
              <a:t>つ挙げられれば</a:t>
            </a:r>
            <a:r>
              <a:rPr lang="ja-JP" altLang="en-US" sz="700" dirty="0"/>
              <a:t>十分で</a:t>
            </a:r>
            <a:r>
              <a:rPr lang="ja-JP" altLang="en-US" sz="700" dirty="0" smtClean="0"/>
              <a:t>ある</a:t>
            </a:r>
            <a:r>
              <a:rPr lang="ja-JP" altLang="en-US" sz="700" dirty="0"/>
              <a:t>．</a:t>
            </a:r>
            <a:r>
              <a:rPr lang="ja-JP" altLang="en-US" sz="700" dirty="0" smtClean="0"/>
              <a:t>適当．</a:t>
            </a:r>
            <a:endParaRPr lang="en-US" altLang="ja-JP" sz="700" dirty="0"/>
          </a:p>
        </p:txBody>
      </p:sp>
      <p:sp>
        <p:nvSpPr>
          <p:cNvPr id="45" name="正方形/長方形 44"/>
          <p:cNvSpPr/>
          <p:nvPr/>
        </p:nvSpPr>
        <p:spPr>
          <a:xfrm>
            <a:off x="7311027" y="7644984"/>
            <a:ext cx="162000" cy="885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フリーフォーム 46"/>
          <p:cNvSpPr/>
          <p:nvPr/>
        </p:nvSpPr>
        <p:spPr>
          <a:xfrm>
            <a:off x="5801360" y="7106952"/>
            <a:ext cx="2530316" cy="1233959"/>
          </a:xfrm>
          <a:custGeom>
            <a:avLst/>
            <a:gdLst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6020 w 2613660"/>
              <a:gd name="connsiteY7" fmla="*/ 4572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2286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6815 w 2613660"/>
              <a:gd name="connsiteY7" fmla="*/ 1968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1968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1016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56159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53923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525553 w 2613660"/>
              <a:gd name="connsiteY4" fmla="*/ 1156005 h 1158240"/>
              <a:gd name="connsiteX5" fmla="*/ 2613660 w 2613660"/>
              <a:gd name="connsiteY5" fmla="*/ 953923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5553 w 2530316"/>
              <a:gd name="connsiteY4" fmla="*/ 1156005 h 1158240"/>
              <a:gd name="connsiteX5" fmla="*/ 2530316 w 2530316"/>
              <a:gd name="connsiteY5" fmla="*/ 956158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5553 w 2530316"/>
              <a:gd name="connsiteY4" fmla="*/ 1156005 h 1158240"/>
              <a:gd name="connsiteX5" fmla="*/ 2530316 w 2530316"/>
              <a:gd name="connsiteY5" fmla="*/ 949452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2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6158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3923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3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3924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4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1689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316" h="1158240">
                <a:moveTo>
                  <a:pt x="198120" y="0"/>
                </a:moveTo>
                <a:cubicBezTo>
                  <a:pt x="199178" y="200571"/>
                  <a:pt x="200237" y="401142"/>
                  <a:pt x="201295" y="601713"/>
                </a:cubicBezTo>
                <a:lnTo>
                  <a:pt x="0" y="605438"/>
                </a:lnTo>
                <a:lnTo>
                  <a:pt x="0" y="1158240"/>
                </a:lnTo>
                <a:lnTo>
                  <a:pt x="2527934" y="1158240"/>
                </a:lnTo>
                <a:lnTo>
                  <a:pt x="2530316" y="951689"/>
                </a:lnTo>
                <a:lnTo>
                  <a:pt x="2443639" y="951688"/>
                </a:lnTo>
                <a:cubicBezTo>
                  <a:pt x="2444062" y="627415"/>
                  <a:pt x="2446867" y="324908"/>
                  <a:pt x="2447290" y="635"/>
                </a:cubicBezTo>
                <a:lnTo>
                  <a:pt x="19812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88344" y="5631281"/>
            <a:ext cx="2419464" cy="10013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97846" y="629960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5963687" y="6527160"/>
            <a:ext cx="175175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7784279" y="6423635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429819" y="652715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6677714" y="8138576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394341" y="8137562"/>
            <a:ext cx="91386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5986156" y="8240484"/>
            <a:ext cx="45719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617448" y="8238570"/>
            <a:ext cx="181529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6785585" y="8366719"/>
            <a:ext cx="181529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6295465" y="8576088"/>
            <a:ext cx="181529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952758" y="8782421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121236" y="877850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0090636" y="42578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1834585" y="425785"/>
            <a:ext cx="36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1038810" y="507095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9130102" y="554522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11477061" y="575199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35661" y="710695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1225160" y="710695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80616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4176040" cy="42871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67966"/>
          <a:stretch/>
        </p:blipFill>
        <p:spPr>
          <a:xfrm>
            <a:off x="1" y="6677048"/>
            <a:ext cx="4176040" cy="202204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2711"/>
          <a:stretch/>
        </p:blipFill>
        <p:spPr>
          <a:xfrm>
            <a:off x="4404164" y="123825"/>
            <a:ext cx="4176040" cy="5145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/>
          <a:srcRect t="80886"/>
          <a:stretch/>
        </p:blipFill>
        <p:spPr>
          <a:xfrm>
            <a:off x="8716848" y="167019"/>
            <a:ext cx="4176040" cy="969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449032"/>
            <a:ext cx="4176040" cy="4944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4717" t="8043" r="71904" b="89543"/>
          <a:stretch/>
        </p:blipFill>
        <p:spPr>
          <a:xfrm>
            <a:off x="513874" y="5029199"/>
            <a:ext cx="976314" cy="1524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l="4681" t="38083" r="72328" b="59140"/>
          <a:stretch/>
        </p:blipFill>
        <p:spPr>
          <a:xfrm>
            <a:off x="2691232" y="5029199"/>
            <a:ext cx="960120" cy="1752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l="26019" t="10072" r="19971" b="63732"/>
          <a:stretch/>
        </p:blipFill>
        <p:spPr>
          <a:xfrm>
            <a:off x="1" y="5183504"/>
            <a:ext cx="2004060" cy="14691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l="25944" t="40154" r="20045" b="33286"/>
          <a:stretch/>
        </p:blipFill>
        <p:spPr>
          <a:xfrm>
            <a:off x="2166544" y="5183504"/>
            <a:ext cx="2009497" cy="149354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848" y="1131027"/>
            <a:ext cx="4172283" cy="622156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/>
          <a:srcRect b="41755"/>
          <a:stretch/>
        </p:blipFill>
        <p:spPr>
          <a:xfrm>
            <a:off x="4404164" y="5366729"/>
            <a:ext cx="4176040" cy="295474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6848" y="7352595"/>
            <a:ext cx="4172283" cy="183227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/>
          <a:srcRect b="87720"/>
          <a:stretch/>
        </p:blipFill>
        <p:spPr>
          <a:xfrm>
            <a:off x="1" y="8699092"/>
            <a:ext cx="4176040" cy="7239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6"/>
          <a:srcRect t="59106" b="19577"/>
          <a:stretch/>
        </p:blipFill>
        <p:spPr>
          <a:xfrm>
            <a:off x="4404164" y="8321476"/>
            <a:ext cx="4176040" cy="1081409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1214588" y="4447128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871688" y="4592906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86011" y="669193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586752" y="6900298"/>
            <a:ext cx="12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562100" y="522479"/>
            <a:ext cx="2705420" cy="6386321"/>
          </a:xfrm>
          <a:custGeom>
            <a:avLst/>
            <a:gdLst>
              <a:gd name="connsiteX0" fmla="*/ 0 w 2748338"/>
              <a:gd name="connsiteY0" fmla="*/ 17271 h 6386321"/>
              <a:gd name="connsiteX1" fmla="*/ 971550 w 2748338"/>
              <a:gd name="connsiteY1" fmla="*/ 10921 h 6386321"/>
              <a:gd name="connsiteX2" fmla="*/ 2292350 w 2748338"/>
              <a:gd name="connsiteY2" fmla="*/ 144271 h 6386321"/>
              <a:gd name="connsiteX3" fmla="*/ 2654300 w 2748338"/>
              <a:gd name="connsiteY3" fmla="*/ 493521 h 6386321"/>
              <a:gd name="connsiteX4" fmla="*/ 2743200 w 2748338"/>
              <a:gd name="connsiteY4" fmla="*/ 1725421 h 6386321"/>
              <a:gd name="connsiteX5" fmla="*/ 2736850 w 2748338"/>
              <a:gd name="connsiteY5" fmla="*/ 3554221 h 6386321"/>
              <a:gd name="connsiteX6" fmla="*/ 2730500 w 2748338"/>
              <a:gd name="connsiteY6" fmla="*/ 5008371 h 6386321"/>
              <a:gd name="connsiteX7" fmla="*/ 2724150 w 2748338"/>
              <a:gd name="connsiteY7" fmla="*/ 6024371 h 6386321"/>
              <a:gd name="connsiteX8" fmla="*/ 2520950 w 2748338"/>
              <a:gd name="connsiteY8" fmla="*/ 6284721 h 6386321"/>
              <a:gd name="connsiteX9" fmla="*/ 2222500 w 2748338"/>
              <a:gd name="connsiteY9" fmla="*/ 6310121 h 6386321"/>
              <a:gd name="connsiteX10" fmla="*/ 2101850 w 2748338"/>
              <a:gd name="connsiteY10" fmla="*/ 6386321 h 63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8338" h="6386321">
                <a:moveTo>
                  <a:pt x="0" y="17271"/>
                </a:moveTo>
                <a:cubicBezTo>
                  <a:pt x="294746" y="3512"/>
                  <a:pt x="589492" y="-10246"/>
                  <a:pt x="971550" y="10921"/>
                </a:cubicBezTo>
                <a:cubicBezTo>
                  <a:pt x="1353608" y="32088"/>
                  <a:pt x="2011892" y="63838"/>
                  <a:pt x="2292350" y="144271"/>
                </a:cubicBezTo>
                <a:cubicBezTo>
                  <a:pt x="2572808" y="224704"/>
                  <a:pt x="2579158" y="229996"/>
                  <a:pt x="2654300" y="493521"/>
                </a:cubicBezTo>
                <a:cubicBezTo>
                  <a:pt x="2729442" y="757046"/>
                  <a:pt x="2729442" y="1215304"/>
                  <a:pt x="2743200" y="1725421"/>
                </a:cubicBezTo>
                <a:cubicBezTo>
                  <a:pt x="2756958" y="2235538"/>
                  <a:pt x="2738967" y="3007063"/>
                  <a:pt x="2736850" y="3554221"/>
                </a:cubicBezTo>
                <a:cubicBezTo>
                  <a:pt x="2734733" y="4101379"/>
                  <a:pt x="2732617" y="4596679"/>
                  <a:pt x="2730500" y="5008371"/>
                </a:cubicBezTo>
                <a:cubicBezTo>
                  <a:pt x="2728383" y="5420063"/>
                  <a:pt x="2759075" y="5811646"/>
                  <a:pt x="2724150" y="6024371"/>
                </a:cubicBezTo>
                <a:cubicBezTo>
                  <a:pt x="2689225" y="6237096"/>
                  <a:pt x="2604558" y="6237096"/>
                  <a:pt x="2520950" y="6284721"/>
                </a:cubicBezTo>
                <a:cubicBezTo>
                  <a:pt x="2437342" y="6332346"/>
                  <a:pt x="2292350" y="6293188"/>
                  <a:pt x="2222500" y="6310121"/>
                </a:cubicBezTo>
                <a:cubicBezTo>
                  <a:pt x="2152650" y="6327054"/>
                  <a:pt x="2127250" y="6356687"/>
                  <a:pt x="2101850" y="6386321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62100" y="8548740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四角形吹き出し 2"/>
          <p:cNvSpPr/>
          <p:nvPr/>
        </p:nvSpPr>
        <p:spPr>
          <a:xfrm>
            <a:off x="1801237" y="1784350"/>
            <a:ext cx="1132463" cy="247650"/>
          </a:xfrm>
          <a:prstGeom prst="wedgeRectCallout">
            <a:avLst>
              <a:gd name="adj1" fmla="val -73214"/>
              <a:gd name="adj2" fmla="val 33088"/>
            </a:avLst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実はこれ</a:t>
            </a:r>
            <a:r>
              <a:rPr lang="ja-JP" altLang="en-US" sz="800" dirty="0" smtClean="0">
                <a:solidFill>
                  <a:schemeClr val="tx1"/>
                </a:solidFill>
              </a:rPr>
              <a:t>は間違い</a:t>
            </a:r>
            <a:endParaRPr kumimoji="1" lang="ja-JP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456182" y="1832475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390900" y="9051247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366860" y="9053422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3700" y="8914949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26740" y="565980"/>
            <a:ext cx="27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963500" y="691980"/>
            <a:ext cx="27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115465" y="181723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033085" y="2302559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7769005" y="182485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6351724" y="277528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6692707" y="277528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651695" y="2775285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944170" y="333154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69340" y="3477152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076360" y="4726526"/>
            <a:ext cx="34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8069083" y="664782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829618" y="5582847"/>
            <a:ext cx="24671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必要性：背理法を使う</a:t>
            </a:r>
            <a:endParaRPr kumimoji="1" lang="en-US" altLang="ja-JP" sz="700" b="1" dirty="0" smtClean="0"/>
          </a:p>
          <a:p>
            <a:r>
              <a:rPr lang="ja-JP" altLang="en-US" sz="700" dirty="0" smtClean="0"/>
              <a:t>例：</a:t>
            </a:r>
            <a:r>
              <a:rPr lang="en-US" altLang="ja-JP" sz="700" dirty="0"/>
              <a:t> 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x=±2(</a:t>
            </a:r>
            <a:r>
              <a:rPr lang="ja-JP" altLang="en-US" sz="700" dirty="0" smtClean="0"/>
              <a:t>発散しない</a:t>
            </a:r>
            <a:r>
              <a:rPr lang="en-US" altLang="ja-JP" sz="700" dirty="0" smtClean="0"/>
              <a:t>)</a:t>
            </a:r>
          </a:p>
          <a:p>
            <a:r>
              <a:rPr lang="ja-JP" altLang="en-US" sz="700" dirty="0" smtClean="0"/>
              <a:t>例えば</a:t>
            </a:r>
            <a:r>
              <a:rPr lang="ja-JP" altLang="en-US" sz="700" dirty="0"/>
              <a:t>，</a:t>
            </a:r>
            <a:r>
              <a:rPr lang="en-US" altLang="ja-JP" sz="700" dirty="0" smtClean="0"/>
              <a:t>x</a:t>
            </a:r>
            <a:r>
              <a:rPr kumimoji="1" lang="en-US" altLang="ja-JP" sz="700" dirty="0" smtClean="0"/>
              <a:t>=3(</a:t>
            </a:r>
            <a:r>
              <a:rPr kumimoji="1" lang="ja-JP" altLang="en-US" sz="700" dirty="0" smtClean="0"/>
              <a:t>発散</a:t>
            </a:r>
            <a:r>
              <a:rPr kumimoji="1" lang="en-US" altLang="ja-JP" sz="700" dirty="0" smtClean="0"/>
              <a:t>)</a:t>
            </a:r>
            <a:r>
              <a:rPr lang="ja-JP" altLang="en-US" sz="700" dirty="0" smtClean="0"/>
              <a:t>と</a:t>
            </a:r>
            <a:r>
              <a:rPr lang="ja-JP" altLang="en-US" sz="700" dirty="0"/>
              <a:t>すると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x^2=9(</a:t>
            </a:r>
            <a:r>
              <a:rPr lang="ja-JP" altLang="en-US" sz="700" dirty="0" smtClean="0"/>
              <a:t>不安定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となってしまう．</a:t>
            </a:r>
            <a:endParaRPr kumimoji="1" lang="en-US" altLang="ja-JP" sz="700" dirty="0" smtClean="0"/>
          </a:p>
          <a:p>
            <a:r>
              <a:rPr lang="ja-JP" altLang="en-US" sz="700" dirty="0"/>
              <a:t>よって</a:t>
            </a:r>
            <a:r>
              <a:rPr lang="ja-JP" altLang="en-US" sz="700" dirty="0" smtClean="0"/>
              <a:t>，</a:t>
            </a:r>
            <a:r>
              <a:rPr lang="en-US" altLang="ja-JP" sz="700" dirty="0"/>
              <a:t> x^2=4(BIBO</a:t>
            </a:r>
            <a:r>
              <a:rPr lang="ja-JP" altLang="en-US" sz="700" dirty="0"/>
              <a:t>安定</a:t>
            </a:r>
            <a:r>
              <a:rPr lang="en-US" altLang="ja-JP" sz="700" dirty="0"/>
              <a:t>)</a:t>
            </a:r>
            <a:r>
              <a:rPr lang="ja-JP" altLang="en-US" sz="700" dirty="0" smtClean="0"/>
              <a:t>が満たされるためには，</a:t>
            </a:r>
            <a:endParaRPr lang="en-US" altLang="ja-JP" sz="700" dirty="0" smtClean="0"/>
          </a:p>
          <a:p>
            <a:r>
              <a:rPr lang="ja-JP" altLang="en-US" sz="700" dirty="0" smtClean="0"/>
              <a:t>他でもなく</a:t>
            </a:r>
            <a:r>
              <a:rPr lang="en-US" altLang="ja-JP" sz="700" dirty="0" smtClean="0"/>
              <a:t>x</a:t>
            </a:r>
            <a:r>
              <a:rPr lang="en-US" altLang="ja-JP" sz="700" dirty="0"/>
              <a:t>=±2(</a:t>
            </a:r>
            <a:r>
              <a:rPr lang="ja-JP" altLang="en-US" sz="700" dirty="0"/>
              <a:t>発散しない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になる必要がある．</a:t>
            </a:r>
            <a:endParaRPr lang="en-US" altLang="ja-JP" sz="700" dirty="0" smtClean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928826" y="7057359"/>
            <a:ext cx="2320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十分性：実際に代入する</a:t>
            </a:r>
            <a:endParaRPr kumimoji="1" lang="en-US" altLang="ja-JP" sz="700" b="1" dirty="0" smtClean="0"/>
          </a:p>
          <a:p>
            <a:r>
              <a:rPr lang="ja-JP" altLang="en-US" sz="700" dirty="0" smtClean="0"/>
              <a:t>例：</a:t>
            </a:r>
            <a:r>
              <a:rPr lang="en-US" altLang="ja-JP" sz="700" dirty="0" smtClean="0"/>
              <a:t>x=2 </a:t>
            </a:r>
            <a:r>
              <a:rPr lang="en-US" altLang="ja-JP" sz="700" dirty="0"/>
              <a:t>(</a:t>
            </a:r>
            <a:r>
              <a:rPr lang="ja-JP" altLang="en-US" sz="700" dirty="0"/>
              <a:t>発散しない</a:t>
            </a:r>
            <a:r>
              <a:rPr lang="en-US" altLang="ja-JP" sz="700" dirty="0"/>
              <a:t>) 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</a:p>
          <a:p>
            <a:r>
              <a:rPr lang="en-US" altLang="ja-JP" sz="700" dirty="0" smtClean="0"/>
              <a:t>x</a:t>
            </a:r>
            <a:r>
              <a:rPr kumimoji="1" lang="en-US" altLang="ja-JP" sz="700" dirty="0" smtClean="0"/>
              <a:t>=</a:t>
            </a:r>
            <a:r>
              <a:rPr lang="en-US" altLang="ja-JP" sz="700" dirty="0" smtClean="0"/>
              <a:t>2</a:t>
            </a:r>
            <a:r>
              <a:rPr kumimoji="1" lang="ja-JP" altLang="en-US" sz="700" dirty="0" smtClean="0"/>
              <a:t>を</a:t>
            </a:r>
            <a:r>
              <a:rPr kumimoji="1" lang="en-US" altLang="ja-JP" sz="700" dirty="0" smtClean="0"/>
              <a:t>x^2</a:t>
            </a:r>
            <a:r>
              <a:rPr kumimoji="1" lang="ja-JP" altLang="en-US" sz="700" dirty="0" smtClean="0"/>
              <a:t>に代入すると，</a:t>
            </a:r>
            <a:r>
              <a:rPr kumimoji="1" lang="en-US" altLang="ja-JP" sz="700" dirty="0" smtClean="0"/>
              <a:t>x^2=4</a:t>
            </a:r>
            <a:r>
              <a:rPr kumimoji="1" lang="ja-JP" altLang="en-US" sz="700" dirty="0" smtClean="0"/>
              <a:t>となる．</a:t>
            </a:r>
            <a:endParaRPr lang="en-US" altLang="ja-JP" sz="700" dirty="0"/>
          </a:p>
          <a:p>
            <a:r>
              <a:rPr kumimoji="1" lang="ja-JP" altLang="en-US" sz="700" dirty="0" smtClean="0"/>
              <a:t>よって，</a:t>
            </a:r>
            <a:r>
              <a:rPr kumimoji="1" lang="en-US" altLang="ja-JP" sz="700" dirty="0" smtClean="0"/>
              <a:t>(x=-2</a:t>
            </a:r>
            <a:r>
              <a:rPr kumimoji="1" lang="ja-JP" altLang="en-US" sz="700" dirty="0" smtClean="0"/>
              <a:t>でも満たされるけど，少なくとも</a:t>
            </a:r>
            <a:r>
              <a:rPr kumimoji="1" lang="en-US" altLang="ja-JP" sz="700" dirty="0" smtClean="0"/>
              <a:t>)x^2=4(BIBO</a:t>
            </a:r>
            <a:r>
              <a:rPr kumimoji="1" lang="ja-JP" altLang="en-US" sz="700" dirty="0" smtClean="0"/>
              <a:t>安定</a:t>
            </a:r>
            <a:r>
              <a:rPr kumimoji="1" lang="en-US" altLang="ja-JP" sz="700" dirty="0" smtClean="0"/>
              <a:t>)</a:t>
            </a:r>
            <a:r>
              <a:rPr kumimoji="1" lang="ja-JP" altLang="en-US" sz="700" dirty="0" smtClean="0"/>
              <a:t>であるためには，</a:t>
            </a:r>
            <a:r>
              <a:rPr kumimoji="1" lang="en-US" altLang="ja-JP" sz="700" dirty="0" smtClean="0"/>
              <a:t>x=2(</a:t>
            </a:r>
            <a:r>
              <a:rPr kumimoji="1" lang="ja-JP" altLang="en-US" sz="700" dirty="0" smtClean="0"/>
              <a:t>発散しなければ</a:t>
            </a:r>
            <a:r>
              <a:rPr kumimoji="1" lang="en-US" altLang="ja-JP" sz="700" dirty="0" smtClean="0"/>
              <a:t>)</a:t>
            </a:r>
            <a:r>
              <a:rPr lang="ja-JP" altLang="en-US" sz="700" dirty="0" smtClean="0"/>
              <a:t>十分であって，他に左に必要な条件を探す必要はない．</a:t>
            </a:r>
            <a:endParaRPr kumimoji="1" lang="en-US" altLang="ja-JP" sz="700" dirty="0" smtClean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711052" y="6153828"/>
            <a:ext cx="2598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※</a:t>
            </a:r>
            <a:r>
              <a:rPr lang="ja-JP" altLang="en-US" sz="700" dirty="0" smtClean="0"/>
              <a:t>例：</a:t>
            </a:r>
            <a:r>
              <a:rPr lang="en-US" altLang="ja-JP" sz="700" dirty="0"/>
              <a:t> 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x=2(</a:t>
            </a:r>
            <a:r>
              <a:rPr lang="ja-JP" altLang="en-US" sz="700" dirty="0" smtClean="0"/>
              <a:t>発散しない</a:t>
            </a:r>
            <a:r>
              <a:rPr lang="en-US" altLang="ja-JP" sz="700" dirty="0" smtClean="0"/>
              <a:t>)</a:t>
            </a:r>
          </a:p>
          <a:p>
            <a:r>
              <a:rPr lang="ja-JP" altLang="en-US" sz="700" dirty="0" smtClean="0"/>
              <a:t>だと，</a:t>
            </a:r>
            <a:r>
              <a:rPr lang="en-US" altLang="ja-JP" sz="700" dirty="0" smtClean="0"/>
              <a:t>x=2</a:t>
            </a:r>
            <a:r>
              <a:rPr lang="ja-JP" altLang="en-US" sz="700" dirty="0" smtClean="0"/>
              <a:t>ではない</a:t>
            </a:r>
            <a:r>
              <a:rPr lang="en-US" altLang="ja-JP" sz="700" dirty="0" smtClean="0"/>
              <a:t>x=-2</a:t>
            </a:r>
            <a:r>
              <a:rPr lang="ja-JP" altLang="en-US" sz="700" dirty="0" smtClean="0"/>
              <a:t>でも</a:t>
            </a:r>
            <a:r>
              <a:rPr lang="en-US" altLang="ja-JP" sz="700" dirty="0" smtClean="0"/>
              <a:t>x^2=4</a:t>
            </a:r>
            <a:r>
              <a:rPr lang="ja-JP" altLang="en-US" sz="700" dirty="0" smtClean="0"/>
              <a:t>が満たされてしまうので，必要性を示せない．左が</a:t>
            </a:r>
            <a:r>
              <a:rPr lang="ja-JP" altLang="en-US" sz="700" dirty="0"/>
              <a:t>起こる</a:t>
            </a:r>
            <a:r>
              <a:rPr lang="ja-JP" altLang="en-US" sz="700" dirty="0" smtClean="0"/>
              <a:t>こと</a:t>
            </a:r>
            <a:r>
              <a:rPr lang="ja-JP" altLang="en-US" sz="700" dirty="0"/>
              <a:t>で</a:t>
            </a:r>
            <a:r>
              <a:rPr lang="ja-JP" altLang="en-US" sz="700" dirty="0" smtClean="0"/>
              <a:t>満たされるべき条件が，全て右にある必要がある．厳格．</a:t>
            </a:r>
            <a:r>
              <a:rPr lang="en-US" altLang="ja-JP" sz="700" dirty="0" smtClean="0"/>
              <a:t>2</a:t>
            </a:r>
            <a:r>
              <a:rPr lang="ja-JP" altLang="en-US" sz="700" dirty="0" smtClean="0"/>
              <a:t>値命題で</a:t>
            </a:r>
            <a:r>
              <a:rPr lang="ja-JP" altLang="en-US" sz="700" dirty="0"/>
              <a:t>ない</a:t>
            </a:r>
            <a:r>
              <a:rPr lang="ja-JP" altLang="en-US" sz="700" dirty="0" smtClean="0"/>
              <a:t>とこの手は使いにくい．</a:t>
            </a:r>
            <a:endParaRPr lang="en-US" altLang="ja-JP" sz="700" dirty="0" smtClean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755350" y="7758840"/>
            <a:ext cx="26778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例：</a:t>
            </a:r>
            <a:r>
              <a:rPr lang="en-US" altLang="ja-JP" sz="700" dirty="0" smtClean="0"/>
              <a:t>x=±2 </a:t>
            </a:r>
            <a:r>
              <a:rPr lang="en-US" altLang="ja-JP" sz="700" dirty="0"/>
              <a:t>(</a:t>
            </a:r>
            <a:r>
              <a:rPr lang="ja-JP" altLang="en-US" sz="700" dirty="0"/>
              <a:t>発散しない</a:t>
            </a:r>
            <a:r>
              <a:rPr lang="en-US" altLang="ja-JP" sz="700" dirty="0"/>
              <a:t>) </a:t>
            </a:r>
            <a:r>
              <a:rPr lang="ja-JP" altLang="en-US" sz="700" dirty="0"/>
              <a:t>　→　</a:t>
            </a:r>
            <a:r>
              <a:rPr lang="en-US" altLang="ja-JP" sz="700" dirty="0"/>
              <a:t>x^2=4(BIBO</a:t>
            </a:r>
            <a:r>
              <a:rPr lang="ja-JP" altLang="en-US" sz="700" dirty="0"/>
              <a:t>安定</a:t>
            </a:r>
            <a:r>
              <a:rPr lang="en-US" altLang="ja-JP" sz="700" dirty="0"/>
              <a:t>)</a:t>
            </a:r>
          </a:p>
          <a:p>
            <a:r>
              <a:rPr lang="en-US" altLang="ja-JP" sz="700" dirty="0" smtClean="0"/>
              <a:t>x=±2</a:t>
            </a:r>
            <a:r>
              <a:rPr lang="ja-JP" altLang="en-US" sz="700" dirty="0"/>
              <a:t>を</a:t>
            </a:r>
            <a:r>
              <a:rPr lang="en-US" altLang="ja-JP" sz="700" dirty="0"/>
              <a:t>x^2</a:t>
            </a:r>
            <a:r>
              <a:rPr lang="ja-JP" altLang="en-US" sz="700" dirty="0"/>
              <a:t>に代入すると，</a:t>
            </a:r>
            <a:r>
              <a:rPr lang="en-US" altLang="ja-JP" sz="700" dirty="0"/>
              <a:t>x^2=4</a:t>
            </a:r>
            <a:r>
              <a:rPr lang="ja-JP" altLang="en-US" sz="700" dirty="0"/>
              <a:t>となる</a:t>
            </a:r>
            <a:r>
              <a:rPr lang="ja-JP" altLang="en-US" sz="700" dirty="0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これでも</a:t>
            </a:r>
            <a:r>
              <a:rPr lang="ja-JP" altLang="en-US" sz="700" dirty="0" smtClean="0"/>
              <a:t>，左辺は右辺の十分性を満たしている．左側の条件は，</a:t>
            </a:r>
            <a:endParaRPr lang="en-US" altLang="ja-JP" sz="700" dirty="0" smtClean="0"/>
          </a:p>
          <a:p>
            <a:r>
              <a:rPr lang="ja-JP" altLang="en-US" sz="700" dirty="0" smtClean="0"/>
              <a:t>代入して満たされれば増えても構わない．足りなくてもいい．少なくとも</a:t>
            </a:r>
            <a:r>
              <a:rPr lang="en-US" altLang="ja-JP" sz="700" dirty="0" smtClean="0"/>
              <a:t>1</a:t>
            </a:r>
            <a:r>
              <a:rPr lang="ja-JP" altLang="en-US" sz="700" dirty="0" smtClean="0"/>
              <a:t>つ挙げられれば</a:t>
            </a:r>
            <a:r>
              <a:rPr lang="ja-JP" altLang="en-US" sz="700" dirty="0"/>
              <a:t>十分で</a:t>
            </a:r>
            <a:r>
              <a:rPr lang="ja-JP" altLang="en-US" sz="700" dirty="0" smtClean="0"/>
              <a:t>ある</a:t>
            </a:r>
            <a:r>
              <a:rPr lang="ja-JP" altLang="en-US" sz="700" dirty="0"/>
              <a:t>．</a:t>
            </a:r>
            <a:r>
              <a:rPr lang="ja-JP" altLang="en-US" sz="700" dirty="0" smtClean="0"/>
              <a:t>適当．</a:t>
            </a:r>
            <a:endParaRPr lang="en-US" altLang="ja-JP" sz="700" dirty="0"/>
          </a:p>
        </p:txBody>
      </p:sp>
      <p:sp>
        <p:nvSpPr>
          <p:cNvPr id="45" name="正方形/長方形 44"/>
          <p:cNvSpPr/>
          <p:nvPr/>
        </p:nvSpPr>
        <p:spPr>
          <a:xfrm>
            <a:off x="7311027" y="7644984"/>
            <a:ext cx="162000" cy="885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フリーフォーム 46"/>
          <p:cNvSpPr/>
          <p:nvPr/>
        </p:nvSpPr>
        <p:spPr>
          <a:xfrm>
            <a:off x="5801360" y="7106952"/>
            <a:ext cx="2530316" cy="1233959"/>
          </a:xfrm>
          <a:custGeom>
            <a:avLst/>
            <a:gdLst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6020 w 2613660"/>
              <a:gd name="connsiteY7" fmla="*/ 4572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2286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6815 w 2613660"/>
              <a:gd name="connsiteY7" fmla="*/ 1968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1968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1016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56159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53923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525553 w 2613660"/>
              <a:gd name="connsiteY4" fmla="*/ 1156005 h 1158240"/>
              <a:gd name="connsiteX5" fmla="*/ 2613660 w 2613660"/>
              <a:gd name="connsiteY5" fmla="*/ 953923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5553 w 2530316"/>
              <a:gd name="connsiteY4" fmla="*/ 1156005 h 1158240"/>
              <a:gd name="connsiteX5" fmla="*/ 2530316 w 2530316"/>
              <a:gd name="connsiteY5" fmla="*/ 956158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5553 w 2530316"/>
              <a:gd name="connsiteY4" fmla="*/ 1156005 h 1158240"/>
              <a:gd name="connsiteX5" fmla="*/ 2530316 w 2530316"/>
              <a:gd name="connsiteY5" fmla="*/ 949452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2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6158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3923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3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3924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4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1689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316" h="1158240">
                <a:moveTo>
                  <a:pt x="198120" y="0"/>
                </a:moveTo>
                <a:cubicBezTo>
                  <a:pt x="199178" y="200571"/>
                  <a:pt x="200237" y="401142"/>
                  <a:pt x="201295" y="601713"/>
                </a:cubicBezTo>
                <a:lnTo>
                  <a:pt x="0" y="605438"/>
                </a:lnTo>
                <a:lnTo>
                  <a:pt x="0" y="1158240"/>
                </a:lnTo>
                <a:lnTo>
                  <a:pt x="2527934" y="1158240"/>
                </a:lnTo>
                <a:lnTo>
                  <a:pt x="2530316" y="951689"/>
                </a:lnTo>
                <a:lnTo>
                  <a:pt x="2443639" y="951688"/>
                </a:lnTo>
                <a:cubicBezTo>
                  <a:pt x="2444062" y="627415"/>
                  <a:pt x="2446867" y="324908"/>
                  <a:pt x="2447290" y="635"/>
                </a:cubicBezTo>
                <a:lnTo>
                  <a:pt x="19812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88344" y="5631281"/>
            <a:ext cx="2419464" cy="10013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97846" y="629960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5963687" y="6527160"/>
            <a:ext cx="175175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7784279" y="6423635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429819" y="652715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6677714" y="8138576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394341" y="8137562"/>
            <a:ext cx="91386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5986156" y="8240484"/>
            <a:ext cx="45719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617448" y="8238570"/>
            <a:ext cx="181529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6785585" y="8366719"/>
            <a:ext cx="181529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6295465" y="8576088"/>
            <a:ext cx="181529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952758" y="8782421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121236" y="877850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0090636" y="42578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1834585" y="425785"/>
            <a:ext cx="36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1038810" y="507095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9130102" y="554522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11477061" y="575199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35661" y="710695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1225160" y="710695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8087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024" y="224740"/>
            <a:ext cx="3947305" cy="536856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90" y="224742"/>
            <a:ext cx="3986252" cy="460400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" y="16182"/>
            <a:ext cx="3944941" cy="361572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0" y="3646672"/>
            <a:ext cx="3922591" cy="1140288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409234" y="110690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371711" y="110690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03334" y="136310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44275" y="4026396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795889" y="403133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220358" y="481656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963331" y="1276295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400613" y="1408978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160965" y="1867825"/>
            <a:ext cx="82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67766" y="1742178"/>
            <a:ext cx="5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333177" y="2014716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301343" y="2404366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46331" y="306240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160266" y="326423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752346" y="3600796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348015" y="4262294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238613" y="4399866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8533871" y="22968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0604040" y="231896"/>
            <a:ext cx="21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0864526" y="36267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493725" y="1408977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809127" y="206553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099924" y="384408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122021" y="3980520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0526742" y="4175883"/>
            <a:ext cx="23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695545" y="417054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9515545" y="4506446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8368884" y="417991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673725" y="451138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850583" y="5034492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779469" y="549408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673725" y="5359804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8712019" y="549661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36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09994" cy="49886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l="381" b="73074"/>
          <a:stretch/>
        </p:blipFill>
        <p:spPr>
          <a:xfrm>
            <a:off x="0" y="5017475"/>
            <a:ext cx="4089175" cy="16500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27737"/>
          <a:stretch/>
        </p:blipFill>
        <p:spPr>
          <a:xfrm>
            <a:off x="4296264" y="152400"/>
            <a:ext cx="4104806" cy="442845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6264" y="4627197"/>
            <a:ext cx="4104806" cy="196158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176278" y="107822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483248" y="107822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41648" y="206247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737248" y="20806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49698" y="2550500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24998" y="368061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42978" y="368061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08948" y="381401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96596" y="402356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85808" y="440084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68122" y="453629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942469" y="440084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47032" y="566767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382196" y="580451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37235" y="626474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493896" y="626474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983617" y="627030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184728" y="627030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74063" y="639942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475174" y="6399424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78341" y="18009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79452" y="18009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11616" y="172734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831740" y="243893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20407" y="126171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955571" y="1398561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515433" y="196625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716544" y="196625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742338" y="2312628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396388" y="230504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533467" y="2096195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644467" y="2712145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107492" y="256955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260341" y="378861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641899" y="4454845"/>
            <a:ext cx="68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36002" y="1680224"/>
            <a:ext cx="90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44" idx="0"/>
            <a:endCxn id="45" idx="2"/>
          </p:cNvCxnSpPr>
          <p:nvPr/>
        </p:nvCxnSpPr>
        <p:spPr>
          <a:xfrm flipH="1" flipV="1">
            <a:off x="5381002" y="1752224"/>
            <a:ext cx="602897" cy="2702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5734051" y="5387030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矢印コネクタ 46"/>
          <p:cNvCxnSpPr>
            <a:stCxn id="46" idx="0"/>
            <a:endCxn id="44" idx="2"/>
          </p:cNvCxnSpPr>
          <p:nvPr/>
        </p:nvCxnSpPr>
        <p:spPr>
          <a:xfrm flipV="1">
            <a:off x="5788051" y="4598845"/>
            <a:ext cx="195848" cy="788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81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024" y="224740"/>
            <a:ext cx="3947305" cy="53685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90" y="224742"/>
            <a:ext cx="3986252" cy="460400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" y="16182"/>
            <a:ext cx="3944941" cy="361572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0" y="3646672"/>
            <a:ext cx="3922591" cy="11402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正方形/長方形 11"/>
          <p:cNvSpPr/>
          <p:nvPr/>
        </p:nvSpPr>
        <p:spPr>
          <a:xfrm>
            <a:off x="1409234" y="110690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371711" y="110690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03334" y="136310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44275" y="4026396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795889" y="403133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220358" y="481656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963331" y="1276295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400613" y="1408978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160965" y="1867825"/>
            <a:ext cx="82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67766" y="1742178"/>
            <a:ext cx="5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333177" y="2014716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301343" y="2404366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46331" y="306240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160266" y="326423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752346" y="3600796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348015" y="4262294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238613" y="4399866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8533871" y="22968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0604040" y="231896"/>
            <a:ext cx="21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0864526" y="36267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493725" y="1408977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809127" y="206553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099924" y="384408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122021" y="3980520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0526742" y="4175883"/>
            <a:ext cx="23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695545" y="417054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9515545" y="4506446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8368884" y="417991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673725" y="451138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850583" y="5034492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779469" y="549408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673725" y="5359804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8712019" y="549661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9677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21" y="2500241"/>
            <a:ext cx="4097027" cy="548059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57" y="200025"/>
            <a:ext cx="4124270" cy="22731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82305" cy="581653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" y="5816539"/>
            <a:ext cx="4082305" cy="287671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241" y="200025"/>
            <a:ext cx="4108591" cy="60845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127" y="871875"/>
            <a:ext cx="4111066" cy="61785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55" y="7101225"/>
            <a:ext cx="4126745" cy="72860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3556780" y="442160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907493" y="514384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68631" y="568671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51331" y="724219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642331" y="34405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93031" y="69393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867631" y="82599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372581" y="825998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4718281" y="221029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7588031" y="221274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935594" y="3549320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590103" y="3815402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791594" y="6154032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926240" y="212235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8643462" y="48674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852130" y="688990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0207180" y="1795497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762130" y="1927961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375158" y="1378497"/>
            <a:ext cx="43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9816373" y="1407099"/>
            <a:ext cx="2036393" cy="531078"/>
          </a:xfrm>
          <a:custGeom>
            <a:avLst/>
            <a:gdLst>
              <a:gd name="connsiteX0" fmla="*/ 0 w 2036393"/>
              <a:gd name="connsiteY0" fmla="*/ 11787 h 525828"/>
              <a:gd name="connsiteX1" fmla="*/ 266906 w 2036393"/>
              <a:gd name="connsiteY1" fmla="*/ 1902 h 525828"/>
              <a:gd name="connsiteX2" fmla="*/ 944056 w 2036393"/>
              <a:gd name="connsiteY2" fmla="*/ 1902 h 525828"/>
              <a:gd name="connsiteX3" fmla="*/ 1685461 w 2036393"/>
              <a:gd name="connsiteY3" fmla="*/ 21673 h 525828"/>
              <a:gd name="connsiteX4" fmla="*/ 1932597 w 2036393"/>
              <a:gd name="connsiteY4" fmla="*/ 179839 h 525828"/>
              <a:gd name="connsiteX5" fmla="*/ 2036393 w 2036393"/>
              <a:gd name="connsiteY5" fmla="*/ 525828 h 52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6393" h="525828">
                <a:moveTo>
                  <a:pt x="0" y="11787"/>
                </a:moveTo>
                <a:cubicBezTo>
                  <a:pt x="54781" y="7668"/>
                  <a:pt x="109563" y="3549"/>
                  <a:pt x="266906" y="1902"/>
                </a:cubicBezTo>
                <a:cubicBezTo>
                  <a:pt x="424249" y="254"/>
                  <a:pt x="707630" y="-1393"/>
                  <a:pt x="944056" y="1902"/>
                </a:cubicBezTo>
                <a:cubicBezTo>
                  <a:pt x="1180482" y="5197"/>
                  <a:pt x="1520704" y="-7983"/>
                  <a:pt x="1685461" y="21673"/>
                </a:cubicBezTo>
                <a:cubicBezTo>
                  <a:pt x="1850218" y="51329"/>
                  <a:pt x="1874108" y="95813"/>
                  <a:pt x="1932597" y="179839"/>
                </a:cubicBezTo>
                <a:cubicBezTo>
                  <a:pt x="1991086" y="263865"/>
                  <a:pt x="2013739" y="394846"/>
                  <a:pt x="2036393" y="525828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sm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258297" y="1378497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263978" y="1450497"/>
            <a:ext cx="408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偏角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8738570" y="2062169"/>
            <a:ext cx="190878" cy="9356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044360" y="1157135"/>
            <a:ext cx="125320" cy="2213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リーフォーム 3"/>
          <p:cNvSpPr/>
          <p:nvPr/>
        </p:nvSpPr>
        <p:spPr>
          <a:xfrm>
            <a:off x="5159464" y="1374154"/>
            <a:ext cx="3579106" cy="699462"/>
          </a:xfrm>
          <a:custGeom>
            <a:avLst/>
            <a:gdLst>
              <a:gd name="connsiteX0" fmla="*/ 0 w 3560540"/>
              <a:gd name="connsiteY0" fmla="*/ 0 h 699462"/>
              <a:gd name="connsiteX1" fmla="*/ 286069 w 3560540"/>
              <a:gd name="connsiteY1" fmla="*/ 30650 h 699462"/>
              <a:gd name="connsiteX2" fmla="*/ 1134060 w 3560540"/>
              <a:gd name="connsiteY2" fmla="*/ 30650 h 699462"/>
              <a:gd name="connsiteX3" fmla="*/ 2354963 w 3560540"/>
              <a:gd name="connsiteY3" fmla="*/ 30650 h 699462"/>
              <a:gd name="connsiteX4" fmla="*/ 2993510 w 3560540"/>
              <a:gd name="connsiteY4" fmla="*/ 56192 h 699462"/>
              <a:gd name="connsiteX5" fmla="*/ 3213171 w 3560540"/>
              <a:gd name="connsiteY5" fmla="*/ 245202 h 699462"/>
              <a:gd name="connsiteX6" fmla="*/ 3228496 w 3560540"/>
              <a:gd name="connsiteY6" fmla="*/ 587464 h 699462"/>
              <a:gd name="connsiteX7" fmla="*/ 3386856 w 3560540"/>
              <a:gd name="connsiteY7" fmla="*/ 689631 h 699462"/>
              <a:gd name="connsiteX8" fmla="*/ 3560540 w 3560540"/>
              <a:gd name="connsiteY8" fmla="*/ 689631 h 69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0540" h="699462">
                <a:moveTo>
                  <a:pt x="0" y="0"/>
                </a:moveTo>
                <a:cubicBezTo>
                  <a:pt x="48529" y="12771"/>
                  <a:pt x="97059" y="25542"/>
                  <a:pt x="286069" y="30650"/>
                </a:cubicBezTo>
                <a:cubicBezTo>
                  <a:pt x="475079" y="35758"/>
                  <a:pt x="1134060" y="30650"/>
                  <a:pt x="1134060" y="30650"/>
                </a:cubicBezTo>
                <a:lnTo>
                  <a:pt x="2354963" y="30650"/>
                </a:lnTo>
                <a:cubicBezTo>
                  <a:pt x="2664871" y="34907"/>
                  <a:pt x="2850475" y="20433"/>
                  <a:pt x="2993510" y="56192"/>
                </a:cubicBezTo>
                <a:cubicBezTo>
                  <a:pt x="3136545" y="91951"/>
                  <a:pt x="3174007" y="156657"/>
                  <a:pt x="3213171" y="245202"/>
                </a:cubicBezTo>
                <a:cubicBezTo>
                  <a:pt x="3252335" y="333747"/>
                  <a:pt x="3199548" y="513392"/>
                  <a:pt x="3228496" y="587464"/>
                </a:cubicBezTo>
                <a:cubicBezTo>
                  <a:pt x="3257444" y="661536"/>
                  <a:pt x="3331515" y="672603"/>
                  <a:pt x="3386856" y="689631"/>
                </a:cubicBezTo>
                <a:cubicBezTo>
                  <a:pt x="3442197" y="706659"/>
                  <a:pt x="3501368" y="698145"/>
                  <a:pt x="3560540" y="689631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280249" y="2076993"/>
            <a:ext cx="72000" cy="935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6978047" y="1914126"/>
            <a:ext cx="2778959" cy="4450915"/>
          </a:xfrm>
          <a:custGeom>
            <a:avLst/>
            <a:gdLst>
              <a:gd name="connsiteX0" fmla="*/ 2778959 w 2778959"/>
              <a:gd name="connsiteY0" fmla="*/ 21950 h 4480098"/>
              <a:gd name="connsiteX1" fmla="*/ 2308988 w 2778959"/>
              <a:gd name="connsiteY1" fmla="*/ 1516 h 4480098"/>
              <a:gd name="connsiteX2" fmla="*/ 1859450 w 2778959"/>
              <a:gd name="connsiteY2" fmla="*/ 6625 h 4480098"/>
              <a:gd name="connsiteX3" fmla="*/ 1655115 w 2778959"/>
              <a:gd name="connsiteY3" fmla="*/ 6625 h 4480098"/>
              <a:gd name="connsiteX4" fmla="*/ 1517189 w 2778959"/>
              <a:gd name="connsiteY4" fmla="*/ 98576 h 4480098"/>
              <a:gd name="connsiteX5" fmla="*/ 1425238 w 2778959"/>
              <a:gd name="connsiteY5" fmla="*/ 262044 h 4480098"/>
              <a:gd name="connsiteX6" fmla="*/ 1384371 w 2778959"/>
              <a:gd name="connsiteY6" fmla="*/ 461271 h 4480098"/>
              <a:gd name="connsiteX7" fmla="*/ 1384371 w 2778959"/>
              <a:gd name="connsiteY7" fmla="*/ 522571 h 4480098"/>
              <a:gd name="connsiteX8" fmla="*/ 1379262 w 2778959"/>
              <a:gd name="connsiteY8" fmla="*/ 594089 h 4480098"/>
              <a:gd name="connsiteX9" fmla="*/ 1348612 w 2778959"/>
              <a:gd name="connsiteY9" fmla="*/ 1064059 h 4480098"/>
              <a:gd name="connsiteX10" fmla="*/ 1348612 w 2778959"/>
              <a:gd name="connsiteY10" fmla="*/ 2402455 h 4480098"/>
              <a:gd name="connsiteX11" fmla="*/ 1328179 w 2778959"/>
              <a:gd name="connsiteY11" fmla="*/ 3597816 h 4480098"/>
              <a:gd name="connsiteX12" fmla="*/ 1312854 w 2778959"/>
              <a:gd name="connsiteY12" fmla="*/ 4195496 h 4480098"/>
              <a:gd name="connsiteX13" fmla="*/ 1271987 w 2778959"/>
              <a:gd name="connsiteY13" fmla="*/ 4399832 h 4480098"/>
              <a:gd name="connsiteX14" fmla="*/ 1093193 w 2778959"/>
              <a:gd name="connsiteY14" fmla="*/ 4476457 h 4480098"/>
              <a:gd name="connsiteX15" fmla="*/ 725390 w 2778959"/>
              <a:gd name="connsiteY15" fmla="*/ 4456024 h 4480098"/>
              <a:gd name="connsiteX16" fmla="*/ 0 w 2778959"/>
              <a:gd name="connsiteY16" fmla="*/ 4353856 h 448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8959" h="4480098">
                <a:moveTo>
                  <a:pt x="2778959" y="21950"/>
                </a:moveTo>
                <a:cubicBezTo>
                  <a:pt x="2620599" y="13010"/>
                  <a:pt x="2308988" y="1516"/>
                  <a:pt x="2308988" y="1516"/>
                </a:cubicBezTo>
                <a:lnTo>
                  <a:pt x="1859450" y="6625"/>
                </a:lnTo>
                <a:cubicBezTo>
                  <a:pt x="1750471" y="7476"/>
                  <a:pt x="1712158" y="-8700"/>
                  <a:pt x="1655115" y="6625"/>
                </a:cubicBezTo>
                <a:cubicBezTo>
                  <a:pt x="1598072" y="21950"/>
                  <a:pt x="1555502" y="56006"/>
                  <a:pt x="1517189" y="98576"/>
                </a:cubicBezTo>
                <a:cubicBezTo>
                  <a:pt x="1478876" y="141146"/>
                  <a:pt x="1447374" y="201595"/>
                  <a:pt x="1425238" y="262044"/>
                </a:cubicBezTo>
                <a:cubicBezTo>
                  <a:pt x="1403102" y="322493"/>
                  <a:pt x="1391182" y="417850"/>
                  <a:pt x="1384371" y="461271"/>
                </a:cubicBezTo>
                <a:cubicBezTo>
                  <a:pt x="1377560" y="504692"/>
                  <a:pt x="1385222" y="500435"/>
                  <a:pt x="1384371" y="522571"/>
                </a:cubicBezTo>
                <a:cubicBezTo>
                  <a:pt x="1383519" y="544707"/>
                  <a:pt x="1385222" y="503841"/>
                  <a:pt x="1379262" y="594089"/>
                </a:cubicBezTo>
                <a:cubicBezTo>
                  <a:pt x="1373302" y="684337"/>
                  <a:pt x="1353720" y="762665"/>
                  <a:pt x="1348612" y="1064059"/>
                </a:cubicBezTo>
                <a:cubicBezTo>
                  <a:pt x="1343504" y="1365453"/>
                  <a:pt x="1352017" y="1980162"/>
                  <a:pt x="1348612" y="2402455"/>
                </a:cubicBezTo>
                <a:cubicBezTo>
                  <a:pt x="1345207" y="2824748"/>
                  <a:pt x="1334139" y="3298976"/>
                  <a:pt x="1328179" y="3597816"/>
                </a:cubicBezTo>
                <a:cubicBezTo>
                  <a:pt x="1322219" y="3896656"/>
                  <a:pt x="1322219" y="4061827"/>
                  <a:pt x="1312854" y="4195496"/>
                </a:cubicBezTo>
                <a:cubicBezTo>
                  <a:pt x="1303489" y="4329165"/>
                  <a:pt x="1308597" y="4353005"/>
                  <a:pt x="1271987" y="4399832"/>
                </a:cubicBezTo>
                <a:cubicBezTo>
                  <a:pt x="1235377" y="4446659"/>
                  <a:pt x="1184292" y="4467092"/>
                  <a:pt x="1093193" y="4476457"/>
                </a:cubicBezTo>
                <a:cubicBezTo>
                  <a:pt x="1002094" y="4485822"/>
                  <a:pt x="907589" y="4476458"/>
                  <a:pt x="725390" y="4456024"/>
                </a:cubicBezTo>
                <a:cubicBezTo>
                  <a:pt x="543191" y="4435590"/>
                  <a:pt x="271595" y="4394723"/>
                  <a:pt x="0" y="4353856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91816" y="1210993"/>
            <a:ext cx="12532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フリーフォーム 7"/>
          <p:cNvSpPr/>
          <p:nvPr/>
        </p:nvSpPr>
        <p:spPr>
          <a:xfrm>
            <a:off x="4074774" y="1353721"/>
            <a:ext cx="1416734" cy="5185377"/>
          </a:xfrm>
          <a:custGeom>
            <a:avLst/>
            <a:gdLst>
              <a:gd name="connsiteX0" fmla="*/ 527876 w 1416734"/>
              <a:gd name="connsiteY0" fmla="*/ 0 h 5185377"/>
              <a:gd name="connsiteX1" fmla="*/ 435925 w 1416734"/>
              <a:gd name="connsiteY1" fmla="*/ 45975 h 5185377"/>
              <a:gd name="connsiteX2" fmla="*/ 287782 w 1416734"/>
              <a:gd name="connsiteY2" fmla="*/ 45975 h 5185377"/>
              <a:gd name="connsiteX3" fmla="*/ 195832 w 1416734"/>
              <a:gd name="connsiteY3" fmla="*/ 137926 h 5185377"/>
              <a:gd name="connsiteX4" fmla="*/ 78339 w 1416734"/>
              <a:gd name="connsiteY4" fmla="*/ 735606 h 5185377"/>
              <a:gd name="connsiteX5" fmla="*/ 1713 w 1416734"/>
              <a:gd name="connsiteY5" fmla="*/ 1675548 h 5185377"/>
              <a:gd name="connsiteX6" fmla="*/ 27255 w 1416734"/>
              <a:gd name="connsiteY6" fmla="*/ 3570757 h 5185377"/>
              <a:gd name="connsiteX7" fmla="*/ 52797 w 1416734"/>
              <a:gd name="connsiteY7" fmla="*/ 4832527 h 5185377"/>
              <a:gd name="connsiteX8" fmla="*/ 108989 w 1416734"/>
              <a:gd name="connsiteY8" fmla="*/ 5062404 h 5185377"/>
              <a:gd name="connsiteX9" fmla="*/ 129423 w 1416734"/>
              <a:gd name="connsiteY9" fmla="*/ 5093054 h 5185377"/>
              <a:gd name="connsiteX10" fmla="*/ 170290 w 1416734"/>
              <a:gd name="connsiteY10" fmla="*/ 5139030 h 5185377"/>
              <a:gd name="connsiteX11" fmla="*/ 272457 w 1416734"/>
              <a:gd name="connsiteY11" fmla="*/ 5174788 h 5185377"/>
              <a:gd name="connsiteX12" fmla="*/ 573852 w 1416734"/>
              <a:gd name="connsiteY12" fmla="*/ 5185005 h 5185377"/>
              <a:gd name="connsiteX13" fmla="*/ 982522 w 1416734"/>
              <a:gd name="connsiteY13" fmla="*/ 5164572 h 5185377"/>
              <a:gd name="connsiteX14" fmla="*/ 1416734 w 1416734"/>
              <a:gd name="connsiteY14" fmla="*/ 5041971 h 518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734" h="5185377">
                <a:moveTo>
                  <a:pt x="527876" y="0"/>
                </a:moveTo>
                <a:cubicBezTo>
                  <a:pt x="501908" y="19156"/>
                  <a:pt x="475941" y="38313"/>
                  <a:pt x="435925" y="45975"/>
                </a:cubicBezTo>
                <a:cubicBezTo>
                  <a:pt x="395909" y="53637"/>
                  <a:pt x="327798" y="30650"/>
                  <a:pt x="287782" y="45975"/>
                </a:cubicBezTo>
                <a:cubicBezTo>
                  <a:pt x="247766" y="61300"/>
                  <a:pt x="230739" y="22988"/>
                  <a:pt x="195832" y="137926"/>
                </a:cubicBezTo>
                <a:cubicBezTo>
                  <a:pt x="160925" y="252865"/>
                  <a:pt x="110692" y="479336"/>
                  <a:pt x="78339" y="735606"/>
                </a:cubicBezTo>
                <a:cubicBezTo>
                  <a:pt x="45986" y="991876"/>
                  <a:pt x="10227" y="1203023"/>
                  <a:pt x="1713" y="1675548"/>
                </a:cubicBezTo>
                <a:cubicBezTo>
                  <a:pt x="-6801" y="2148073"/>
                  <a:pt x="18741" y="3044594"/>
                  <a:pt x="27255" y="3570757"/>
                </a:cubicBezTo>
                <a:cubicBezTo>
                  <a:pt x="35769" y="4096920"/>
                  <a:pt x="39175" y="4583919"/>
                  <a:pt x="52797" y="4832527"/>
                </a:cubicBezTo>
                <a:cubicBezTo>
                  <a:pt x="66419" y="5081135"/>
                  <a:pt x="96218" y="5018983"/>
                  <a:pt x="108989" y="5062404"/>
                </a:cubicBezTo>
                <a:cubicBezTo>
                  <a:pt x="121760" y="5105825"/>
                  <a:pt x="119206" y="5080283"/>
                  <a:pt x="129423" y="5093054"/>
                </a:cubicBezTo>
                <a:cubicBezTo>
                  <a:pt x="139640" y="5105825"/>
                  <a:pt x="146451" y="5125408"/>
                  <a:pt x="170290" y="5139030"/>
                </a:cubicBezTo>
                <a:cubicBezTo>
                  <a:pt x="194129" y="5152652"/>
                  <a:pt x="205197" y="5167126"/>
                  <a:pt x="272457" y="5174788"/>
                </a:cubicBezTo>
                <a:cubicBezTo>
                  <a:pt x="339717" y="5182451"/>
                  <a:pt x="455508" y="5186708"/>
                  <a:pt x="573852" y="5185005"/>
                </a:cubicBezTo>
                <a:cubicBezTo>
                  <a:pt x="692196" y="5183302"/>
                  <a:pt x="842042" y="5188411"/>
                  <a:pt x="982522" y="5164572"/>
                </a:cubicBezTo>
                <a:cubicBezTo>
                  <a:pt x="1123002" y="5140733"/>
                  <a:pt x="1269868" y="5091352"/>
                  <a:pt x="1416734" y="5041971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4250172" y="6492750"/>
            <a:ext cx="2630816" cy="1113627"/>
          </a:xfrm>
          <a:custGeom>
            <a:avLst/>
            <a:gdLst>
              <a:gd name="connsiteX0" fmla="*/ 0 w 2666574"/>
              <a:gd name="connsiteY0" fmla="*/ 0 h 1098302"/>
              <a:gd name="connsiteX1" fmla="*/ 234986 w 2666574"/>
              <a:gd name="connsiteY1" fmla="*/ 219660 h 1098302"/>
              <a:gd name="connsiteX2" fmla="*/ 750932 w 2666574"/>
              <a:gd name="connsiteY2" fmla="*/ 710065 h 1098302"/>
              <a:gd name="connsiteX3" fmla="*/ 1164711 w 2666574"/>
              <a:gd name="connsiteY3" fmla="*/ 914400 h 1098302"/>
              <a:gd name="connsiteX4" fmla="*/ 1839017 w 2666574"/>
              <a:gd name="connsiteY4" fmla="*/ 945050 h 1098302"/>
              <a:gd name="connsiteX5" fmla="*/ 2314096 w 2666574"/>
              <a:gd name="connsiteY5" fmla="*/ 945050 h 1098302"/>
              <a:gd name="connsiteX6" fmla="*/ 2666574 w 2666574"/>
              <a:gd name="connsiteY6" fmla="*/ 1098302 h 10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6574" h="1098302">
                <a:moveTo>
                  <a:pt x="0" y="0"/>
                </a:moveTo>
                <a:lnTo>
                  <a:pt x="234986" y="219660"/>
                </a:lnTo>
                <a:cubicBezTo>
                  <a:pt x="360141" y="338004"/>
                  <a:pt x="595978" y="594275"/>
                  <a:pt x="750932" y="710065"/>
                </a:cubicBezTo>
                <a:cubicBezTo>
                  <a:pt x="905886" y="825855"/>
                  <a:pt x="983364" y="875236"/>
                  <a:pt x="1164711" y="914400"/>
                </a:cubicBezTo>
                <a:cubicBezTo>
                  <a:pt x="1346058" y="953564"/>
                  <a:pt x="1647453" y="939942"/>
                  <a:pt x="1839017" y="945050"/>
                </a:cubicBezTo>
                <a:cubicBezTo>
                  <a:pt x="2030581" y="950158"/>
                  <a:pt x="2176170" y="919508"/>
                  <a:pt x="2314096" y="945050"/>
                </a:cubicBezTo>
                <a:cubicBezTo>
                  <a:pt x="2452022" y="970592"/>
                  <a:pt x="2559298" y="1034447"/>
                  <a:pt x="2666574" y="1098302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96616" y="6283760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891204" y="7595829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690959" y="207238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9206728" y="2778930"/>
            <a:ext cx="188861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フリーフォーム 9"/>
          <p:cNvSpPr/>
          <p:nvPr/>
        </p:nvSpPr>
        <p:spPr>
          <a:xfrm>
            <a:off x="9291398" y="2896451"/>
            <a:ext cx="1640535" cy="480188"/>
          </a:xfrm>
          <a:custGeom>
            <a:avLst/>
            <a:gdLst>
              <a:gd name="connsiteX0" fmla="*/ 745 w 1640535"/>
              <a:gd name="connsiteY0" fmla="*/ 0 h 480188"/>
              <a:gd name="connsiteX1" fmla="*/ 113129 w 1640535"/>
              <a:gd name="connsiteY1" fmla="*/ 107276 h 480188"/>
              <a:gd name="connsiteX2" fmla="*/ 705701 w 1640535"/>
              <a:gd name="connsiteY2" fmla="*/ 143035 h 480188"/>
              <a:gd name="connsiteX3" fmla="*/ 1236973 w 1640535"/>
              <a:gd name="connsiteY3" fmla="*/ 219661 h 480188"/>
              <a:gd name="connsiteX4" fmla="*/ 1640535 w 1640535"/>
              <a:gd name="connsiteY4" fmla="*/ 480188 h 4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535" h="480188">
                <a:moveTo>
                  <a:pt x="745" y="0"/>
                </a:moveTo>
                <a:cubicBezTo>
                  <a:pt x="-1810" y="41718"/>
                  <a:pt x="-4364" y="83437"/>
                  <a:pt x="113129" y="107276"/>
                </a:cubicBezTo>
                <a:cubicBezTo>
                  <a:pt x="230622" y="131115"/>
                  <a:pt x="518394" y="124304"/>
                  <a:pt x="705701" y="143035"/>
                </a:cubicBezTo>
                <a:cubicBezTo>
                  <a:pt x="893008" y="161766"/>
                  <a:pt x="1081167" y="163469"/>
                  <a:pt x="1236973" y="219661"/>
                </a:cubicBezTo>
                <a:cubicBezTo>
                  <a:pt x="1392779" y="275853"/>
                  <a:pt x="1516657" y="378020"/>
                  <a:pt x="1640535" y="480188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836614" y="3381233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416021" y="2778853"/>
            <a:ext cx="864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883898" y="3729912"/>
            <a:ext cx="468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フリーフォーム 17"/>
          <p:cNvSpPr/>
          <p:nvPr/>
        </p:nvSpPr>
        <p:spPr>
          <a:xfrm>
            <a:off x="8368465" y="2901560"/>
            <a:ext cx="1209747" cy="878641"/>
          </a:xfrm>
          <a:custGeom>
            <a:avLst/>
            <a:gdLst>
              <a:gd name="connsiteX0" fmla="*/ 1209747 w 1209747"/>
              <a:gd name="connsiteY0" fmla="*/ 0 h 878641"/>
              <a:gd name="connsiteX1" fmla="*/ 1194422 w 1209747"/>
              <a:gd name="connsiteY1" fmla="*/ 61300 h 878641"/>
              <a:gd name="connsiteX2" fmla="*/ 1153555 w 1209747"/>
              <a:gd name="connsiteY2" fmla="*/ 143034 h 878641"/>
              <a:gd name="connsiteX3" fmla="*/ 903244 w 1209747"/>
              <a:gd name="connsiteY3" fmla="*/ 219660 h 878641"/>
              <a:gd name="connsiteX4" fmla="*/ 504791 w 1209747"/>
              <a:gd name="connsiteY4" fmla="*/ 219660 h 878641"/>
              <a:gd name="connsiteX5" fmla="*/ 142096 w 1209747"/>
              <a:gd name="connsiteY5" fmla="*/ 240094 h 878641"/>
              <a:gd name="connsiteX6" fmla="*/ 14386 w 1209747"/>
              <a:gd name="connsiteY6" fmla="*/ 357586 h 878641"/>
              <a:gd name="connsiteX7" fmla="*/ 9278 w 1209747"/>
              <a:gd name="connsiteY7" fmla="*/ 613005 h 878641"/>
              <a:gd name="connsiteX8" fmla="*/ 70579 w 1209747"/>
              <a:gd name="connsiteY8" fmla="*/ 740715 h 878641"/>
              <a:gd name="connsiteX9" fmla="*/ 234047 w 1209747"/>
              <a:gd name="connsiteY9" fmla="*/ 822449 h 878641"/>
              <a:gd name="connsiteX10" fmla="*/ 515008 w 1209747"/>
              <a:gd name="connsiteY10" fmla="*/ 878641 h 8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9747" h="878641">
                <a:moveTo>
                  <a:pt x="1209747" y="0"/>
                </a:moveTo>
                <a:cubicBezTo>
                  <a:pt x="1206767" y="18730"/>
                  <a:pt x="1203787" y="37461"/>
                  <a:pt x="1194422" y="61300"/>
                </a:cubicBezTo>
                <a:cubicBezTo>
                  <a:pt x="1185057" y="85139"/>
                  <a:pt x="1202085" y="116641"/>
                  <a:pt x="1153555" y="143034"/>
                </a:cubicBezTo>
                <a:cubicBezTo>
                  <a:pt x="1105025" y="169427"/>
                  <a:pt x="1011371" y="206889"/>
                  <a:pt x="903244" y="219660"/>
                </a:cubicBezTo>
                <a:cubicBezTo>
                  <a:pt x="795117" y="232431"/>
                  <a:pt x="631649" y="216254"/>
                  <a:pt x="504791" y="219660"/>
                </a:cubicBezTo>
                <a:cubicBezTo>
                  <a:pt x="377933" y="223066"/>
                  <a:pt x="223830" y="217106"/>
                  <a:pt x="142096" y="240094"/>
                </a:cubicBezTo>
                <a:cubicBezTo>
                  <a:pt x="60362" y="263082"/>
                  <a:pt x="36522" y="295434"/>
                  <a:pt x="14386" y="357586"/>
                </a:cubicBezTo>
                <a:cubicBezTo>
                  <a:pt x="-7750" y="419738"/>
                  <a:pt x="-87" y="549150"/>
                  <a:pt x="9278" y="613005"/>
                </a:cubicBezTo>
                <a:cubicBezTo>
                  <a:pt x="18643" y="676860"/>
                  <a:pt x="33118" y="705808"/>
                  <a:pt x="70579" y="740715"/>
                </a:cubicBezTo>
                <a:cubicBezTo>
                  <a:pt x="108040" y="775622"/>
                  <a:pt x="159976" y="799461"/>
                  <a:pt x="234047" y="822449"/>
                </a:cubicBezTo>
                <a:cubicBezTo>
                  <a:pt x="308118" y="845437"/>
                  <a:pt x="411563" y="862039"/>
                  <a:pt x="515008" y="878641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762959" y="4334913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4" name="直線矢印コネクタ 53"/>
          <p:cNvCxnSpPr>
            <a:stCxn id="49" idx="2"/>
            <a:endCxn id="52" idx="0"/>
          </p:cNvCxnSpPr>
          <p:nvPr/>
        </p:nvCxnSpPr>
        <p:spPr>
          <a:xfrm flipH="1">
            <a:off x="10870959" y="3498831"/>
            <a:ext cx="73655" cy="836082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/>
          <p:cNvSpPr/>
          <p:nvPr/>
        </p:nvSpPr>
        <p:spPr>
          <a:xfrm>
            <a:off x="9144883" y="4812041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1163761" y="4467835"/>
            <a:ext cx="468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568199" y="4812041"/>
            <a:ext cx="342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1" name="直線矢印コネクタ 60"/>
          <p:cNvCxnSpPr>
            <a:stCxn id="58" idx="2"/>
            <a:endCxn id="59" idx="3"/>
          </p:cNvCxnSpPr>
          <p:nvPr/>
        </p:nvCxnSpPr>
        <p:spPr>
          <a:xfrm flipH="1">
            <a:off x="9910199" y="4585433"/>
            <a:ext cx="1487562" cy="285407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9494322" y="542903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9547330" y="4467835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9356045" y="4812041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フリーフォーム 64"/>
          <p:cNvSpPr/>
          <p:nvPr/>
        </p:nvSpPr>
        <p:spPr>
          <a:xfrm>
            <a:off x="10283170" y="2855584"/>
            <a:ext cx="2331694" cy="1506972"/>
          </a:xfrm>
          <a:custGeom>
            <a:avLst/>
            <a:gdLst>
              <a:gd name="connsiteX0" fmla="*/ 0 w 2364363"/>
              <a:gd name="connsiteY0" fmla="*/ 0 h 1506972"/>
              <a:gd name="connsiteX1" fmla="*/ 720281 w 2364363"/>
              <a:gd name="connsiteY1" fmla="*/ 56193 h 1506972"/>
              <a:gd name="connsiteX2" fmla="*/ 1895209 w 2364363"/>
              <a:gd name="connsiteY2" fmla="*/ 311612 h 1506972"/>
              <a:gd name="connsiteX3" fmla="*/ 2298771 w 2364363"/>
              <a:gd name="connsiteY3" fmla="*/ 582356 h 1506972"/>
              <a:gd name="connsiteX4" fmla="*/ 2314096 w 2364363"/>
              <a:gd name="connsiteY4" fmla="*/ 1082977 h 1506972"/>
              <a:gd name="connsiteX5" fmla="*/ 1808366 w 2364363"/>
              <a:gd name="connsiteY5" fmla="*/ 1266879 h 1506972"/>
              <a:gd name="connsiteX6" fmla="*/ 1455888 w 2364363"/>
              <a:gd name="connsiteY6" fmla="*/ 1374155 h 1506972"/>
              <a:gd name="connsiteX7" fmla="*/ 1389479 w 2364363"/>
              <a:gd name="connsiteY7" fmla="*/ 1506972 h 150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4363" h="1506972">
                <a:moveTo>
                  <a:pt x="0" y="0"/>
                </a:moveTo>
                <a:cubicBezTo>
                  <a:pt x="202206" y="2129"/>
                  <a:pt x="404413" y="4258"/>
                  <a:pt x="720281" y="56193"/>
                </a:cubicBezTo>
                <a:cubicBezTo>
                  <a:pt x="1036149" y="108128"/>
                  <a:pt x="1632127" y="223918"/>
                  <a:pt x="1895209" y="311612"/>
                </a:cubicBezTo>
                <a:cubicBezTo>
                  <a:pt x="2158291" y="399306"/>
                  <a:pt x="2228957" y="453795"/>
                  <a:pt x="2298771" y="582356"/>
                </a:cubicBezTo>
                <a:cubicBezTo>
                  <a:pt x="2368585" y="710917"/>
                  <a:pt x="2395830" y="968890"/>
                  <a:pt x="2314096" y="1082977"/>
                </a:cubicBezTo>
                <a:cubicBezTo>
                  <a:pt x="2232362" y="1197064"/>
                  <a:pt x="1951401" y="1218349"/>
                  <a:pt x="1808366" y="1266879"/>
                </a:cubicBezTo>
                <a:cubicBezTo>
                  <a:pt x="1665331" y="1315409"/>
                  <a:pt x="1525702" y="1334140"/>
                  <a:pt x="1455888" y="1374155"/>
                </a:cubicBezTo>
                <a:cubicBezTo>
                  <a:pt x="1386074" y="1414170"/>
                  <a:pt x="1387776" y="1460571"/>
                  <a:pt x="1389479" y="1506972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9220626" y="4464724"/>
            <a:ext cx="1573381" cy="352478"/>
          </a:xfrm>
          <a:custGeom>
            <a:avLst/>
            <a:gdLst>
              <a:gd name="connsiteX0" fmla="*/ 1573381 w 1573381"/>
              <a:gd name="connsiteY0" fmla="*/ 0 h 352478"/>
              <a:gd name="connsiteX1" fmla="*/ 1481430 w 1573381"/>
              <a:gd name="connsiteY1" fmla="*/ 122601 h 352478"/>
              <a:gd name="connsiteX2" fmla="*/ 1174927 w 1573381"/>
              <a:gd name="connsiteY2" fmla="*/ 224769 h 352478"/>
              <a:gd name="connsiteX3" fmla="*/ 633439 w 1573381"/>
              <a:gd name="connsiteY3" fmla="*/ 250311 h 352478"/>
              <a:gd name="connsiteX4" fmla="*/ 148143 w 1573381"/>
              <a:gd name="connsiteY4" fmla="*/ 255419 h 352478"/>
              <a:gd name="connsiteX5" fmla="*/ 35758 w 1573381"/>
              <a:gd name="connsiteY5" fmla="*/ 270744 h 352478"/>
              <a:gd name="connsiteX6" fmla="*/ 0 w 1573381"/>
              <a:gd name="connsiteY6" fmla="*/ 352478 h 3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381" h="352478">
                <a:moveTo>
                  <a:pt x="1573381" y="0"/>
                </a:moveTo>
                <a:cubicBezTo>
                  <a:pt x="1560610" y="42569"/>
                  <a:pt x="1547839" y="85139"/>
                  <a:pt x="1481430" y="122601"/>
                </a:cubicBezTo>
                <a:cubicBezTo>
                  <a:pt x="1415021" y="160063"/>
                  <a:pt x="1316259" y="203484"/>
                  <a:pt x="1174927" y="224769"/>
                </a:cubicBezTo>
                <a:cubicBezTo>
                  <a:pt x="1033595" y="246054"/>
                  <a:pt x="804570" y="245203"/>
                  <a:pt x="633439" y="250311"/>
                </a:cubicBezTo>
                <a:cubicBezTo>
                  <a:pt x="462308" y="255419"/>
                  <a:pt x="247756" y="252014"/>
                  <a:pt x="148143" y="255419"/>
                </a:cubicBezTo>
                <a:cubicBezTo>
                  <a:pt x="48530" y="258824"/>
                  <a:pt x="60448" y="254568"/>
                  <a:pt x="35758" y="270744"/>
                </a:cubicBezTo>
                <a:cubicBezTo>
                  <a:pt x="11068" y="286920"/>
                  <a:pt x="5534" y="319699"/>
                  <a:pt x="0" y="352478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296050" y="5227241"/>
            <a:ext cx="72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1227659" y="5413407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1438821" y="5413407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10582959" y="5572336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5229292" y="4388549"/>
            <a:ext cx="180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11699893" y="589304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794007" y="622766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9359833" y="6659756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9100038" y="6666482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2429988" y="6687258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9416021" y="6813262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0446483" y="6797383"/>
            <a:ext cx="50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10232295" y="712204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9674168" y="725660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04964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21" y="2500241"/>
            <a:ext cx="4097027" cy="548059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57" y="200025"/>
            <a:ext cx="4124270" cy="22731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82305" cy="581653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" y="5816539"/>
            <a:ext cx="4082305" cy="287671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241" y="200025"/>
            <a:ext cx="4108591" cy="60845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127" y="871875"/>
            <a:ext cx="4111066" cy="61785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55" y="7101225"/>
            <a:ext cx="4126745" cy="72860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3556780" y="442160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907493" y="514384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68631" y="568671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51331" y="724219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642331" y="34405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93031" y="69393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867631" y="82599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372581" y="825998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4718281" y="221029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7588031" y="221274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935594" y="3549320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590103" y="3815402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791594" y="6154032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926240" y="212235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8643462" y="48674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852130" y="688990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0207180" y="1795497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762130" y="1927961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375158" y="1378497"/>
            <a:ext cx="43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9816373" y="1407099"/>
            <a:ext cx="2036393" cy="531078"/>
          </a:xfrm>
          <a:custGeom>
            <a:avLst/>
            <a:gdLst>
              <a:gd name="connsiteX0" fmla="*/ 0 w 2036393"/>
              <a:gd name="connsiteY0" fmla="*/ 11787 h 525828"/>
              <a:gd name="connsiteX1" fmla="*/ 266906 w 2036393"/>
              <a:gd name="connsiteY1" fmla="*/ 1902 h 525828"/>
              <a:gd name="connsiteX2" fmla="*/ 944056 w 2036393"/>
              <a:gd name="connsiteY2" fmla="*/ 1902 h 525828"/>
              <a:gd name="connsiteX3" fmla="*/ 1685461 w 2036393"/>
              <a:gd name="connsiteY3" fmla="*/ 21673 h 525828"/>
              <a:gd name="connsiteX4" fmla="*/ 1932597 w 2036393"/>
              <a:gd name="connsiteY4" fmla="*/ 179839 h 525828"/>
              <a:gd name="connsiteX5" fmla="*/ 2036393 w 2036393"/>
              <a:gd name="connsiteY5" fmla="*/ 525828 h 52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6393" h="525828">
                <a:moveTo>
                  <a:pt x="0" y="11787"/>
                </a:moveTo>
                <a:cubicBezTo>
                  <a:pt x="54781" y="7668"/>
                  <a:pt x="109563" y="3549"/>
                  <a:pt x="266906" y="1902"/>
                </a:cubicBezTo>
                <a:cubicBezTo>
                  <a:pt x="424249" y="254"/>
                  <a:pt x="707630" y="-1393"/>
                  <a:pt x="944056" y="1902"/>
                </a:cubicBezTo>
                <a:cubicBezTo>
                  <a:pt x="1180482" y="5197"/>
                  <a:pt x="1520704" y="-7983"/>
                  <a:pt x="1685461" y="21673"/>
                </a:cubicBezTo>
                <a:cubicBezTo>
                  <a:pt x="1850218" y="51329"/>
                  <a:pt x="1874108" y="95813"/>
                  <a:pt x="1932597" y="179839"/>
                </a:cubicBezTo>
                <a:cubicBezTo>
                  <a:pt x="1991086" y="263865"/>
                  <a:pt x="2013739" y="394846"/>
                  <a:pt x="2036393" y="525828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sm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258297" y="1378497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263978" y="1450497"/>
            <a:ext cx="408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偏角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8738570" y="2062169"/>
            <a:ext cx="190878" cy="9356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044360" y="1157135"/>
            <a:ext cx="125320" cy="2213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リーフォーム 3"/>
          <p:cNvSpPr/>
          <p:nvPr/>
        </p:nvSpPr>
        <p:spPr>
          <a:xfrm>
            <a:off x="5159464" y="1374154"/>
            <a:ext cx="3579106" cy="699462"/>
          </a:xfrm>
          <a:custGeom>
            <a:avLst/>
            <a:gdLst>
              <a:gd name="connsiteX0" fmla="*/ 0 w 3560540"/>
              <a:gd name="connsiteY0" fmla="*/ 0 h 699462"/>
              <a:gd name="connsiteX1" fmla="*/ 286069 w 3560540"/>
              <a:gd name="connsiteY1" fmla="*/ 30650 h 699462"/>
              <a:gd name="connsiteX2" fmla="*/ 1134060 w 3560540"/>
              <a:gd name="connsiteY2" fmla="*/ 30650 h 699462"/>
              <a:gd name="connsiteX3" fmla="*/ 2354963 w 3560540"/>
              <a:gd name="connsiteY3" fmla="*/ 30650 h 699462"/>
              <a:gd name="connsiteX4" fmla="*/ 2993510 w 3560540"/>
              <a:gd name="connsiteY4" fmla="*/ 56192 h 699462"/>
              <a:gd name="connsiteX5" fmla="*/ 3213171 w 3560540"/>
              <a:gd name="connsiteY5" fmla="*/ 245202 h 699462"/>
              <a:gd name="connsiteX6" fmla="*/ 3228496 w 3560540"/>
              <a:gd name="connsiteY6" fmla="*/ 587464 h 699462"/>
              <a:gd name="connsiteX7" fmla="*/ 3386856 w 3560540"/>
              <a:gd name="connsiteY7" fmla="*/ 689631 h 699462"/>
              <a:gd name="connsiteX8" fmla="*/ 3560540 w 3560540"/>
              <a:gd name="connsiteY8" fmla="*/ 689631 h 69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0540" h="699462">
                <a:moveTo>
                  <a:pt x="0" y="0"/>
                </a:moveTo>
                <a:cubicBezTo>
                  <a:pt x="48529" y="12771"/>
                  <a:pt x="97059" y="25542"/>
                  <a:pt x="286069" y="30650"/>
                </a:cubicBezTo>
                <a:cubicBezTo>
                  <a:pt x="475079" y="35758"/>
                  <a:pt x="1134060" y="30650"/>
                  <a:pt x="1134060" y="30650"/>
                </a:cubicBezTo>
                <a:lnTo>
                  <a:pt x="2354963" y="30650"/>
                </a:lnTo>
                <a:cubicBezTo>
                  <a:pt x="2664871" y="34907"/>
                  <a:pt x="2850475" y="20433"/>
                  <a:pt x="2993510" y="56192"/>
                </a:cubicBezTo>
                <a:cubicBezTo>
                  <a:pt x="3136545" y="91951"/>
                  <a:pt x="3174007" y="156657"/>
                  <a:pt x="3213171" y="245202"/>
                </a:cubicBezTo>
                <a:cubicBezTo>
                  <a:pt x="3252335" y="333747"/>
                  <a:pt x="3199548" y="513392"/>
                  <a:pt x="3228496" y="587464"/>
                </a:cubicBezTo>
                <a:cubicBezTo>
                  <a:pt x="3257444" y="661536"/>
                  <a:pt x="3331515" y="672603"/>
                  <a:pt x="3386856" y="689631"/>
                </a:cubicBezTo>
                <a:cubicBezTo>
                  <a:pt x="3442197" y="706659"/>
                  <a:pt x="3501368" y="698145"/>
                  <a:pt x="3560540" y="689631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280249" y="2076993"/>
            <a:ext cx="72000" cy="9356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6978047" y="1914126"/>
            <a:ext cx="2778959" cy="4450915"/>
          </a:xfrm>
          <a:custGeom>
            <a:avLst/>
            <a:gdLst>
              <a:gd name="connsiteX0" fmla="*/ 2778959 w 2778959"/>
              <a:gd name="connsiteY0" fmla="*/ 21950 h 4480098"/>
              <a:gd name="connsiteX1" fmla="*/ 2308988 w 2778959"/>
              <a:gd name="connsiteY1" fmla="*/ 1516 h 4480098"/>
              <a:gd name="connsiteX2" fmla="*/ 1859450 w 2778959"/>
              <a:gd name="connsiteY2" fmla="*/ 6625 h 4480098"/>
              <a:gd name="connsiteX3" fmla="*/ 1655115 w 2778959"/>
              <a:gd name="connsiteY3" fmla="*/ 6625 h 4480098"/>
              <a:gd name="connsiteX4" fmla="*/ 1517189 w 2778959"/>
              <a:gd name="connsiteY4" fmla="*/ 98576 h 4480098"/>
              <a:gd name="connsiteX5" fmla="*/ 1425238 w 2778959"/>
              <a:gd name="connsiteY5" fmla="*/ 262044 h 4480098"/>
              <a:gd name="connsiteX6" fmla="*/ 1384371 w 2778959"/>
              <a:gd name="connsiteY6" fmla="*/ 461271 h 4480098"/>
              <a:gd name="connsiteX7" fmla="*/ 1384371 w 2778959"/>
              <a:gd name="connsiteY7" fmla="*/ 522571 h 4480098"/>
              <a:gd name="connsiteX8" fmla="*/ 1379262 w 2778959"/>
              <a:gd name="connsiteY8" fmla="*/ 594089 h 4480098"/>
              <a:gd name="connsiteX9" fmla="*/ 1348612 w 2778959"/>
              <a:gd name="connsiteY9" fmla="*/ 1064059 h 4480098"/>
              <a:gd name="connsiteX10" fmla="*/ 1348612 w 2778959"/>
              <a:gd name="connsiteY10" fmla="*/ 2402455 h 4480098"/>
              <a:gd name="connsiteX11" fmla="*/ 1328179 w 2778959"/>
              <a:gd name="connsiteY11" fmla="*/ 3597816 h 4480098"/>
              <a:gd name="connsiteX12" fmla="*/ 1312854 w 2778959"/>
              <a:gd name="connsiteY12" fmla="*/ 4195496 h 4480098"/>
              <a:gd name="connsiteX13" fmla="*/ 1271987 w 2778959"/>
              <a:gd name="connsiteY13" fmla="*/ 4399832 h 4480098"/>
              <a:gd name="connsiteX14" fmla="*/ 1093193 w 2778959"/>
              <a:gd name="connsiteY14" fmla="*/ 4476457 h 4480098"/>
              <a:gd name="connsiteX15" fmla="*/ 725390 w 2778959"/>
              <a:gd name="connsiteY15" fmla="*/ 4456024 h 4480098"/>
              <a:gd name="connsiteX16" fmla="*/ 0 w 2778959"/>
              <a:gd name="connsiteY16" fmla="*/ 4353856 h 448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8959" h="4480098">
                <a:moveTo>
                  <a:pt x="2778959" y="21950"/>
                </a:moveTo>
                <a:cubicBezTo>
                  <a:pt x="2620599" y="13010"/>
                  <a:pt x="2308988" y="1516"/>
                  <a:pt x="2308988" y="1516"/>
                </a:cubicBezTo>
                <a:lnTo>
                  <a:pt x="1859450" y="6625"/>
                </a:lnTo>
                <a:cubicBezTo>
                  <a:pt x="1750471" y="7476"/>
                  <a:pt x="1712158" y="-8700"/>
                  <a:pt x="1655115" y="6625"/>
                </a:cubicBezTo>
                <a:cubicBezTo>
                  <a:pt x="1598072" y="21950"/>
                  <a:pt x="1555502" y="56006"/>
                  <a:pt x="1517189" y="98576"/>
                </a:cubicBezTo>
                <a:cubicBezTo>
                  <a:pt x="1478876" y="141146"/>
                  <a:pt x="1447374" y="201595"/>
                  <a:pt x="1425238" y="262044"/>
                </a:cubicBezTo>
                <a:cubicBezTo>
                  <a:pt x="1403102" y="322493"/>
                  <a:pt x="1391182" y="417850"/>
                  <a:pt x="1384371" y="461271"/>
                </a:cubicBezTo>
                <a:cubicBezTo>
                  <a:pt x="1377560" y="504692"/>
                  <a:pt x="1385222" y="500435"/>
                  <a:pt x="1384371" y="522571"/>
                </a:cubicBezTo>
                <a:cubicBezTo>
                  <a:pt x="1383519" y="544707"/>
                  <a:pt x="1385222" y="503841"/>
                  <a:pt x="1379262" y="594089"/>
                </a:cubicBezTo>
                <a:cubicBezTo>
                  <a:pt x="1373302" y="684337"/>
                  <a:pt x="1353720" y="762665"/>
                  <a:pt x="1348612" y="1064059"/>
                </a:cubicBezTo>
                <a:cubicBezTo>
                  <a:pt x="1343504" y="1365453"/>
                  <a:pt x="1352017" y="1980162"/>
                  <a:pt x="1348612" y="2402455"/>
                </a:cubicBezTo>
                <a:cubicBezTo>
                  <a:pt x="1345207" y="2824748"/>
                  <a:pt x="1334139" y="3298976"/>
                  <a:pt x="1328179" y="3597816"/>
                </a:cubicBezTo>
                <a:cubicBezTo>
                  <a:pt x="1322219" y="3896656"/>
                  <a:pt x="1322219" y="4061827"/>
                  <a:pt x="1312854" y="4195496"/>
                </a:cubicBezTo>
                <a:cubicBezTo>
                  <a:pt x="1303489" y="4329165"/>
                  <a:pt x="1308597" y="4353005"/>
                  <a:pt x="1271987" y="4399832"/>
                </a:cubicBezTo>
                <a:cubicBezTo>
                  <a:pt x="1235377" y="4446659"/>
                  <a:pt x="1184292" y="4467092"/>
                  <a:pt x="1093193" y="4476457"/>
                </a:cubicBezTo>
                <a:cubicBezTo>
                  <a:pt x="1002094" y="4485822"/>
                  <a:pt x="907589" y="4476458"/>
                  <a:pt x="725390" y="4456024"/>
                </a:cubicBezTo>
                <a:cubicBezTo>
                  <a:pt x="543191" y="4435590"/>
                  <a:pt x="271595" y="4394723"/>
                  <a:pt x="0" y="4353856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91816" y="1210993"/>
            <a:ext cx="12532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フリーフォーム 7"/>
          <p:cNvSpPr/>
          <p:nvPr/>
        </p:nvSpPr>
        <p:spPr>
          <a:xfrm>
            <a:off x="4074774" y="1353721"/>
            <a:ext cx="1416734" cy="5185377"/>
          </a:xfrm>
          <a:custGeom>
            <a:avLst/>
            <a:gdLst>
              <a:gd name="connsiteX0" fmla="*/ 527876 w 1416734"/>
              <a:gd name="connsiteY0" fmla="*/ 0 h 5185377"/>
              <a:gd name="connsiteX1" fmla="*/ 435925 w 1416734"/>
              <a:gd name="connsiteY1" fmla="*/ 45975 h 5185377"/>
              <a:gd name="connsiteX2" fmla="*/ 287782 w 1416734"/>
              <a:gd name="connsiteY2" fmla="*/ 45975 h 5185377"/>
              <a:gd name="connsiteX3" fmla="*/ 195832 w 1416734"/>
              <a:gd name="connsiteY3" fmla="*/ 137926 h 5185377"/>
              <a:gd name="connsiteX4" fmla="*/ 78339 w 1416734"/>
              <a:gd name="connsiteY4" fmla="*/ 735606 h 5185377"/>
              <a:gd name="connsiteX5" fmla="*/ 1713 w 1416734"/>
              <a:gd name="connsiteY5" fmla="*/ 1675548 h 5185377"/>
              <a:gd name="connsiteX6" fmla="*/ 27255 w 1416734"/>
              <a:gd name="connsiteY6" fmla="*/ 3570757 h 5185377"/>
              <a:gd name="connsiteX7" fmla="*/ 52797 w 1416734"/>
              <a:gd name="connsiteY7" fmla="*/ 4832527 h 5185377"/>
              <a:gd name="connsiteX8" fmla="*/ 108989 w 1416734"/>
              <a:gd name="connsiteY8" fmla="*/ 5062404 h 5185377"/>
              <a:gd name="connsiteX9" fmla="*/ 129423 w 1416734"/>
              <a:gd name="connsiteY9" fmla="*/ 5093054 h 5185377"/>
              <a:gd name="connsiteX10" fmla="*/ 170290 w 1416734"/>
              <a:gd name="connsiteY10" fmla="*/ 5139030 h 5185377"/>
              <a:gd name="connsiteX11" fmla="*/ 272457 w 1416734"/>
              <a:gd name="connsiteY11" fmla="*/ 5174788 h 5185377"/>
              <a:gd name="connsiteX12" fmla="*/ 573852 w 1416734"/>
              <a:gd name="connsiteY12" fmla="*/ 5185005 h 5185377"/>
              <a:gd name="connsiteX13" fmla="*/ 982522 w 1416734"/>
              <a:gd name="connsiteY13" fmla="*/ 5164572 h 5185377"/>
              <a:gd name="connsiteX14" fmla="*/ 1416734 w 1416734"/>
              <a:gd name="connsiteY14" fmla="*/ 5041971 h 518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734" h="5185377">
                <a:moveTo>
                  <a:pt x="527876" y="0"/>
                </a:moveTo>
                <a:cubicBezTo>
                  <a:pt x="501908" y="19156"/>
                  <a:pt x="475941" y="38313"/>
                  <a:pt x="435925" y="45975"/>
                </a:cubicBezTo>
                <a:cubicBezTo>
                  <a:pt x="395909" y="53637"/>
                  <a:pt x="327798" y="30650"/>
                  <a:pt x="287782" y="45975"/>
                </a:cubicBezTo>
                <a:cubicBezTo>
                  <a:pt x="247766" y="61300"/>
                  <a:pt x="230739" y="22988"/>
                  <a:pt x="195832" y="137926"/>
                </a:cubicBezTo>
                <a:cubicBezTo>
                  <a:pt x="160925" y="252865"/>
                  <a:pt x="110692" y="479336"/>
                  <a:pt x="78339" y="735606"/>
                </a:cubicBezTo>
                <a:cubicBezTo>
                  <a:pt x="45986" y="991876"/>
                  <a:pt x="10227" y="1203023"/>
                  <a:pt x="1713" y="1675548"/>
                </a:cubicBezTo>
                <a:cubicBezTo>
                  <a:pt x="-6801" y="2148073"/>
                  <a:pt x="18741" y="3044594"/>
                  <a:pt x="27255" y="3570757"/>
                </a:cubicBezTo>
                <a:cubicBezTo>
                  <a:pt x="35769" y="4096920"/>
                  <a:pt x="39175" y="4583919"/>
                  <a:pt x="52797" y="4832527"/>
                </a:cubicBezTo>
                <a:cubicBezTo>
                  <a:pt x="66419" y="5081135"/>
                  <a:pt x="96218" y="5018983"/>
                  <a:pt x="108989" y="5062404"/>
                </a:cubicBezTo>
                <a:cubicBezTo>
                  <a:pt x="121760" y="5105825"/>
                  <a:pt x="119206" y="5080283"/>
                  <a:pt x="129423" y="5093054"/>
                </a:cubicBezTo>
                <a:cubicBezTo>
                  <a:pt x="139640" y="5105825"/>
                  <a:pt x="146451" y="5125408"/>
                  <a:pt x="170290" y="5139030"/>
                </a:cubicBezTo>
                <a:cubicBezTo>
                  <a:pt x="194129" y="5152652"/>
                  <a:pt x="205197" y="5167126"/>
                  <a:pt x="272457" y="5174788"/>
                </a:cubicBezTo>
                <a:cubicBezTo>
                  <a:pt x="339717" y="5182451"/>
                  <a:pt x="455508" y="5186708"/>
                  <a:pt x="573852" y="5185005"/>
                </a:cubicBezTo>
                <a:cubicBezTo>
                  <a:pt x="692196" y="5183302"/>
                  <a:pt x="842042" y="5188411"/>
                  <a:pt x="982522" y="5164572"/>
                </a:cubicBezTo>
                <a:cubicBezTo>
                  <a:pt x="1123002" y="5140733"/>
                  <a:pt x="1269868" y="5091352"/>
                  <a:pt x="1416734" y="5041971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4250172" y="6492750"/>
            <a:ext cx="2630816" cy="1113627"/>
          </a:xfrm>
          <a:custGeom>
            <a:avLst/>
            <a:gdLst>
              <a:gd name="connsiteX0" fmla="*/ 0 w 2666574"/>
              <a:gd name="connsiteY0" fmla="*/ 0 h 1098302"/>
              <a:gd name="connsiteX1" fmla="*/ 234986 w 2666574"/>
              <a:gd name="connsiteY1" fmla="*/ 219660 h 1098302"/>
              <a:gd name="connsiteX2" fmla="*/ 750932 w 2666574"/>
              <a:gd name="connsiteY2" fmla="*/ 710065 h 1098302"/>
              <a:gd name="connsiteX3" fmla="*/ 1164711 w 2666574"/>
              <a:gd name="connsiteY3" fmla="*/ 914400 h 1098302"/>
              <a:gd name="connsiteX4" fmla="*/ 1839017 w 2666574"/>
              <a:gd name="connsiteY4" fmla="*/ 945050 h 1098302"/>
              <a:gd name="connsiteX5" fmla="*/ 2314096 w 2666574"/>
              <a:gd name="connsiteY5" fmla="*/ 945050 h 1098302"/>
              <a:gd name="connsiteX6" fmla="*/ 2666574 w 2666574"/>
              <a:gd name="connsiteY6" fmla="*/ 1098302 h 10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6574" h="1098302">
                <a:moveTo>
                  <a:pt x="0" y="0"/>
                </a:moveTo>
                <a:lnTo>
                  <a:pt x="234986" y="219660"/>
                </a:lnTo>
                <a:cubicBezTo>
                  <a:pt x="360141" y="338004"/>
                  <a:pt x="595978" y="594275"/>
                  <a:pt x="750932" y="710065"/>
                </a:cubicBezTo>
                <a:cubicBezTo>
                  <a:pt x="905886" y="825855"/>
                  <a:pt x="983364" y="875236"/>
                  <a:pt x="1164711" y="914400"/>
                </a:cubicBezTo>
                <a:cubicBezTo>
                  <a:pt x="1346058" y="953564"/>
                  <a:pt x="1647453" y="939942"/>
                  <a:pt x="1839017" y="945050"/>
                </a:cubicBezTo>
                <a:cubicBezTo>
                  <a:pt x="2030581" y="950158"/>
                  <a:pt x="2176170" y="919508"/>
                  <a:pt x="2314096" y="945050"/>
                </a:cubicBezTo>
                <a:cubicBezTo>
                  <a:pt x="2452022" y="970592"/>
                  <a:pt x="2559298" y="1034447"/>
                  <a:pt x="2666574" y="1098302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96616" y="6283760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891204" y="7595829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690959" y="207238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9206728" y="2778930"/>
            <a:ext cx="188861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フリーフォーム 9"/>
          <p:cNvSpPr/>
          <p:nvPr/>
        </p:nvSpPr>
        <p:spPr>
          <a:xfrm>
            <a:off x="9291398" y="2896451"/>
            <a:ext cx="1640535" cy="480188"/>
          </a:xfrm>
          <a:custGeom>
            <a:avLst/>
            <a:gdLst>
              <a:gd name="connsiteX0" fmla="*/ 745 w 1640535"/>
              <a:gd name="connsiteY0" fmla="*/ 0 h 480188"/>
              <a:gd name="connsiteX1" fmla="*/ 113129 w 1640535"/>
              <a:gd name="connsiteY1" fmla="*/ 107276 h 480188"/>
              <a:gd name="connsiteX2" fmla="*/ 705701 w 1640535"/>
              <a:gd name="connsiteY2" fmla="*/ 143035 h 480188"/>
              <a:gd name="connsiteX3" fmla="*/ 1236973 w 1640535"/>
              <a:gd name="connsiteY3" fmla="*/ 219661 h 480188"/>
              <a:gd name="connsiteX4" fmla="*/ 1640535 w 1640535"/>
              <a:gd name="connsiteY4" fmla="*/ 480188 h 4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535" h="480188">
                <a:moveTo>
                  <a:pt x="745" y="0"/>
                </a:moveTo>
                <a:cubicBezTo>
                  <a:pt x="-1810" y="41718"/>
                  <a:pt x="-4364" y="83437"/>
                  <a:pt x="113129" y="107276"/>
                </a:cubicBezTo>
                <a:cubicBezTo>
                  <a:pt x="230622" y="131115"/>
                  <a:pt x="518394" y="124304"/>
                  <a:pt x="705701" y="143035"/>
                </a:cubicBezTo>
                <a:cubicBezTo>
                  <a:pt x="893008" y="161766"/>
                  <a:pt x="1081167" y="163469"/>
                  <a:pt x="1236973" y="219661"/>
                </a:cubicBezTo>
                <a:cubicBezTo>
                  <a:pt x="1392779" y="275853"/>
                  <a:pt x="1516657" y="378020"/>
                  <a:pt x="1640535" y="480188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836614" y="3381233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416021" y="2778853"/>
            <a:ext cx="864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883898" y="3729912"/>
            <a:ext cx="468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フリーフォーム 17"/>
          <p:cNvSpPr/>
          <p:nvPr/>
        </p:nvSpPr>
        <p:spPr>
          <a:xfrm>
            <a:off x="8368465" y="2901560"/>
            <a:ext cx="1209747" cy="878641"/>
          </a:xfrm>
          <a:custGeom>
            <a:avLst/>
            <a:gdLst>
              <a:gd name="connsiteX0" fmla="*/ 1209747 w 1209747"/>
              <a:gd name="connsiteY0" fmla="*/ 0 h 878641"/>
              <a:gd name="connsiteX1" fmla="*/ 1194422 w 1209747"/>
              <a:gd name="connsiteY1" fmla="*/ 61300 h 878641"/>
              <a:gd name="connsiteX2" fmla="*/ 1153555 w 1209747"/>
              <a:gd name="connsiteY2" fmla="*/ 143034 h 878641"/>
              <a:gd name="connsiteX3" fmla="*/ 903244 w 1209747"/>
              <a:gd name="connsiteY3" fmla="*/ 219660 h 878641"/>
              <a:gd name="connsiteX4" fmla="*/ 504791 w 1209747"/>
              <a:gd name="connsiteY4" fmla="*/ 219660 h 878641"/>
              <a:gd name="connsiteX5" fmla="*/ 142096 w 1209747"/>
              <a:gd name="connsiteY5" fmla="*/ 240094 h 878641"/>
              <a:gd name="connsiteX6" fmla="*/ 14386 w 1209747"/>
              <a:gd name="connsiteY6" fmla="*/ 357586 h 878641"/>
              <a:gd name="connsiteX7" fmla="*/ 9278 w 1209747"/>
              <a:gd name="connsiteY7" fmla="*/ 613005 h 878641"/>
              <a:gd name="connsiteX8" fmla="*/ 70579 w 1209747"/>
              <a:gd name="connsiteY8" fmla="*/ 740715 h 878641"/>
              <a:gd name="connsiteX9" fmla="*/ 234047 w 1209747"/>
              <a:gd name="connsiteY9" fmla="*/ 822449 h 878641"/>
              <a:gd name="connsiteX10" fmla="*/ 515008 w 1209747"/>
              <a:gd name="connsiteY10" fmla="*/ 878641 h 8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9747" h="878641">
                <a:moveTo>
                  <a:pt x="1209747" y="0"/>
                </a:moveTo>
                <a:cubicBezTo>
                  <a:pt x="1206767" y="18730"/>
                  <a:pt x="1203787" y="37461"/>
                  <a:pt x="1194422" y="61300"/>
                </a:cubicBezTo>
                <a:cubicBezTo>
                  <a:pt x="1185057" y="85139"/>
                  <a:pt x="1202085" y="116641"/>
                  <a:pt x="1153555" y="143034"/>
                </a:cubicBezTo>
                <a:cubicBezTo>
                  <a:pt x="1105025" y="169427"/>
                  <a:pt x="1011371" y="206889"/>
                  <a:pt x="903244" y="219660"/>
                </a:cubicBezTo>
                <a:cubicBezTo>
                  <a:pt x="795117" y="232431"/>
                  <a:pt x="631649" y="216254"/>
                  <a:pt x="504791" y="219660"/>
                </a:cubicBezTo>
                <a:cubicBezTo>
                  <a:pt x="377933" y="223066"/>
                  <a:pt x="223830" y="217106"/>
                  <a:pt x="142096" y="240094"/>
                </a:cubicBezTo>
                <a:cubicBezTo>
                  <a:pt x="60362" y="263082"/>
                  <a:pt x="36522" y="295434"/>
                  <a:pt x="14386" y="357586"/>
                </a:cubicBezTo>
                <a:cubicBezTo>
                  <a:pt x="-7750" y="419738"/>
                  <a:pt x="-87" y="549150"/>
                  <a:pt x="9278" y="613005"/>
                </a:cubicBezTo>
                <a:cubicBezTo>
                  <a:pt x="18643" y="676860"/>
                  <a:pt x="33118" y="705808"/>
                  <a:pt x="70579" y="740715"/>
                </a:cubicBezTo>
                <a:cubicBezTo>
                  <a:pt x="108040" y="775622"/>
                  <a:pt x="159976" y="799461"/>
                  <a:pt x="234047" y="822449"/>
                </a:cubicBezTo>
                <a:cubicBezTo>
                  <a:pt x="308118" y="845437"/>
                  <a:pt x="411563" y="862039"/>
                  <a:pt x="515008" y="878641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762959" y="4334913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4" name="直線矢印コネクタ 53"/>
          <p:cNvCxnSpPr>
            <a:stCxn id="49" idx="2"/>
            <a:endCxn id="52" idx="0"/>
          </p:cNvCxnSpPr>
          <p:nvPr/>
        </p:nvCxnSpPr>
        <p:spPr>
          <a:xfrm flipH="1">
            <a:off x="10870959" y="3498831"/>
            <a:ext cx="73655" cy="836082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/>
          <p:cNvSpPr/>
          <p:nvPr/>
        </p:nvSpPr>
        <p:spPr>
          <a:xfrm>
            <a:off x="9144883" y="4812041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1163761" y="4467835"/>
            <a:ext cx="468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568199" y="4812041"/>
            <a:ext cx="342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1" name="直線矢印コネクタ 60"/>
          <p:cNvCxnSpPr>
            <a:stCxn id="58" idx="2"/>
            <a:endCxn id="59" idx="3"/>
          </p:cNvCxnSpPr>
          <p:nvPr/>
        </p:nvCxnSpPr>
        <p:spPr>
          <a:xfrm flipH="1">
            <a:off x="9910199" y="4585433"/>
            <a:ext cx="1487562" cy="285407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9494322" y="542903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9547330" y="4467835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9356045" y="4812041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フリーフォーム 64"/>
          <p:cNvSpPr/>
          <p:nvPr/>
        </p:nvSpPr>
        <p:spPr>
          <a:xfrm>
            <a:off x="10283170" y="2855584"/>
            <a:ext cx="2331694" cy="1506972"/>
          </a:xfrm>
          <a:custGeom>
            <a:avLst/>
            <a:gdLst>
              <a:gd name="connsiteX0" fmla="*/ 0 w 2364363"/>
              <a:gd name="connsiteY0" fmla="*/ 0 h 1506972"/>
              <a:gd name="connsiteX1" fmla="*/ 720281 w 2364363"/>
              <a:gd name="connsiteY1" fmla="*/ 56193 h 1506972"/>
              <a:gd name="connsiteX2" fmla="*/ 1895209 w 2364363"/>
              <a:gd name="connsiteY2" fmla="*/ 311612 h 1506972"/>
              <a:gd name="connsiteX3" fmla="*/ 2298771 w 2364363"/>
              <a:gd name="connsiteY3" fmla="*/ 582356 h 1506972"/>
              <a:gd name="connsiteX4" fmla="*/ 2314096 w 2364363"/>
              <a:gd name="connsiteY4" fmla="*/ 1082977 h 1506972"/>
              <a:gd name="connsiteX5" fmla="*/ 1808366 w 2364363"/>
              <a:gd name="connsiteY5" fmla="*/ 1266879 h 1506972"/>
              <a:gd name="connsiteX6" fmla="*/ 1455888 w 2364363"/>
              <a:gd name="connsiteY6" fmla="*/ 1374155 h 1506972"/>
              <a:gd name="connsiteX7" fmla="*/ 1389479 w 2364363"/>
              <a:gd name="connsiteY7" fmla="*/ 1506972 h 150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4363" h="1506972">
                <a:moveTo>
                  <a:pt x="0" y="0"/>
                </a:moveTo>
                <a:cubicBezTo>
                  <a:pt x="202206" y="2129"/>
                  <a:pt x="404413" y="4258"/>
                  <a:pt x="720281" y="56193"/>
                </a:cubicBezTo>
                <a:cubicBezTo>
                  <a:pt x="1036149" y="108128"/>
                  <a:pt x="1632127" y="223918"/>
                  <a:pt x="1895209" y="311612"/>
                </a:cubicBezTo>
                <a:cubicBezTo>
                  <a:pt x="2158291" y="399306"/>
                  <a:pt x="2228957" y="453795"/>
                  <a:pt x="2298771" y="582356"/>
                </a:cubicBezTo>
                <a:cubicBezTo>
                  <a:pt x="2368585" y="710917"/>
                  <a:pt x="2395830" y="968890"/>
                  <a:pt x="2314096" y="1082977"/>
                </a:cubicBezTo>
                <a:cubicBezTo>
                  <a:pt x="2232362" y="1197064"/>
                  <a:pt x="1951401" y="1218349"/>
                  <a:pt x="1808366" y="1266879"/>
                </a:cubicBezTo>
                <a:cubicBezTo>
                  <a:pt x="1665331" y="1315409"/>
                  <a:pt x="1525702" y="1334140"/>
                  <a:pt x="1455888" y="1374155"/>
                </a:cubicBezTo>
                <a:cubicBezTo>
                  <a:pt x="1386074" y="1414170"/>
                  <a:pt x="1387776" y="1460571"/>
                  <a:pt x="1389479" y="1506972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9220626" y="4464724"/>
            <a:ext cx="1573381" cy="352478"/>
          </a:xfrm>
          <a:custGeom>
            <a:avLst/>
            <a:gdLst>
              <a:gd name="connsiteX0" fmla="*/ 1573381 w 1573381"/>
              <a:gd name="connsiteY0" fmla="*/ 0 h 352478"/>
              <a:gd name="connsiteX1" fmla="*/ 1481430 w 1573381"/>
              <a:gd name="connsiteY1" fmla="*/ 122601 h 352478"/>
              <a:gd name="connsiteX2" fmla="*/ 1174927 w 1573381"/>
              <a:gd name="connsiteY2" fmla="*/ 224769 h 352478"/>
              <a:gd name="connsiteX3" fmla="*/ 633439 w 1573381"/>
              <a:gd name="connsiteY3" fmla="*/ 250311 h 352478"/>
              <a:gd name="connsiteX4" fmla="*/ 148143 w 1573381"/>
              <a:gd name="connsiteY4" fmla="*/ 255419 h 352478"/>
              <a:gd name="connsiteX5" fmla="*/ 35758 w 1573381"/>
              <a:gd name="connsiteY5" fmla="*/ 270744 h 352478"/>
              <a:gd name="connsiteX6" fmla="*/ 0 w 1573381"/>
              <a:gd name="connsiteY6" fmla="*/ 352478 h 3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381" h="352478">
                <a:moveTo>
                  <a:pt x="1573381" y="0"/>
                </a:moveTo>
                <a:cubicBezTo>
                  <a:pt x="1560610" y="42569"/>
                  <a:pt x="1547839" y="85139"/>
                  <a:pt x="1481430" y="122601"/>
                </a:cubicBezTo>
                <a:cubicBezTo>
                  <a:pt x="1415021" y="160063"/>
                  <a:pt x="1316259" y="203484"/>
                  <a:pt x="1174927" y="224769"/>
                </a:cubicBezTo>
                <a:cubicBezTo>
                  <a:pt x="1033595" y="246054"/>
                  <a:pt x="804570" y="245203"/>
                  <a:pt x="633439" y="250311"/>
                </a:cubicBezTo>
                <a:cubicBezTo>
                  <a:pt x="462308" y="255419"/>
                  <a:pt x="247756" y="252014"/>
                  <a:pt x="148143" y="255419"/>
                </a:cubicBezTo>
                <a:cubicBezTo>
                  <a:pt x="48530" y="258824"/>
                  <a:pt x="60448" y="254568"/>
                  <a:pt x="35758" y="270744"/>
                </a:cubicBezTo>
                <a:cubicBezTo>
                  <a:pt x="11068" y="286920"/>
                  <a:pt x="5534" y="319699"/>
                  <a:pt x="0" y="352478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296050" y="5227241"/>
            <a:ext cx="72000" cy="11759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1227659" y="5413407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1438821" y="5413407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10582959" y="5572336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5229292" y="4388549"/>
            <a:ext cx="180000" cy="11759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11699893" y="589304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794007" y="622766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9359833" y="6659756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9100038" y="6666482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2429988" y="6687258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9416021" y="6813262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0446483" y="6797383"/>
            <a:ext cx="50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10232295" y="712204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9674168" y="725660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30233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6257" cy="47660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3867"/>
          <a:stretch/>
        </p:blipFill>
        <p:spPr>
          <a:xfrm>
            <a:off x="3889713" y="161925"/>
            <a:ext cx="3779961" cy="19715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76" y="2213138"/>
            <a:ext cx="3785298" cy="56971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793" y="161925"/>
            <a:ext cx="3779960" cy="562903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793" y="5873426"/>
            <a:ext cx="3779960" cy="23501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36772"/>
          <a:stretch/>
        </p:blipFill>
        <p:spPr>
          <a:xfrm>
            <a:off x="26297" y="4794623"/>
            <a:ext cx="3779960" cy="344991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12291" y="49128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48000" y="292562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258690" y="2925620"/>
            <a:ext cx="39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497242" y="1926370"/>
            <a:ext cx="82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76918" y="4827736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346231" y="1208854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849564" y="1208854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661077" y="157940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4900424" y="157940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82968" y="170495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63027" y="1829676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5372635" y="2018121"/>
            <a:ext cx="82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208863" y="2255959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757253" y="3174477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221044" y="3174477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500380" y="318436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016745" y="3305772"/>
            <a:ext cx="226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346492" y="342357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670077" y="342357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72635" y="372919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572380" y="372919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111663" y="3850604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747020" y="415128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231334" y="5671464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426808" y="5972145"/>
            <a:ext cx="864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83677" y="6149258"/>
            <a:ext cx="792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991974" y="6632820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491478" y="6632820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778424" y="7002624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9652679" y="405459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274635" y="405459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992077" y="429101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610125" y="368331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0198578" y="277303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741452" y="373413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590552" y="18169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504609" y="491282"/>
            <a:ext cx="30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446521" y="2773037"/>
            <a:ext cx="28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744623" y="3828211"/>
            <a:ext cx="28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9489793" y="5279937"/>
            <a:ext cx="5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488278" y="325001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118326" y="5419032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8667466" y="558465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9151026" y="5584656"/>
            <a:ext cx="298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9425905" y="590389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851360" y="589948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8719723" y="621490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9224262" y="621049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1017794" y="651898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223800" y="664520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0865182" y="7139150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386628" y="725691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8821344" y="756806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9454928" y="775051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748659" y="787276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014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6257" cy="47660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3867"/>
          <a:stretch/>
        </p:blipFill>
        <p:spPr>
          <a:xfrm>
            <a:off x="3889713" y="161925"/>
            <a:ext cx="3779961" cy="19715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76" y="2213138"/>
            <a:ext cx="3785298" cy="56971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793" y="161925"/>
            <a:ext cx="3779960" cy="562903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793" y="5873426"/>
            <a:ext cx="3779960" cy="23501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36772"/>
          <a:stretch/>
        </p:blipFill>
        <p:spPr>
          <a:xfrm>
            <a:off x="26297" y="4794623"/>
            <a:ext cx="3779960" cy="344991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12291" y="49128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48000" y="292562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258690" y="2925620"/>
            <a:ext cx="39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497242" y="1926370"/>
            <a:ext cx="82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76918" y="4827736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346231" y="1208854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849564" y="1208854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661077" y="157940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4900424" y="157940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82968" y="170495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63027" y="1829676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5372635" y="2018121"/>
            <a:ext cx="82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208863" y="2255959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757253" y="3174477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221044" y="3174477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500380" y="318436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016745" y="3305772"/>
            <a:ext cx="226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346492" y="342357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670077" y="342357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72635" y="372919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572380" y="372919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111663" y="3850604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747020" y="415128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231334" y="5671464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426808" y="5972145"/>
            <a:ext cx="864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83677" y="6149258"/>
            <a:ext cx="792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991974" y="6632820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491478" y="6632820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778424" y="7002624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9652679" y="405459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274635" y="405459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992077" y="429101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610125" y="368331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0198578" y="277303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741452" y="373413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590552" y="18169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504609" y="491282"/>
            <a:ext cx="30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446521" y="2773037"/>
            <a:ext cx="28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744623" y="3828211"/>
            <a:ext cx="28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9489793" y="5279937"/>
            <a:ext cx="5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488278" y="325001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118326" y="5419032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8667466" y="558465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9151026" y="5584656"/>
            <a:ext cx="298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9425905" y="590389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851360" y="589948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8719723" y="621490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9224262" y="621049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1017794" y="651898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223800" y="664520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0865182" y="7139150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386628" y="725691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8821344" y="756806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9454928" y="775051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748659" y="787276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63155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4150730" cy="33938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-1" b="12576"/>
          <a:stretch/>
        </p:blipFill>
        <p:spPr>
          <a:xfrm>
            <a:off x="24096" y="3475953"/>
            <a:ext cx="4162743" cy="54089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51" y="947365"/>
            <a:ext cx="4120696" cy="60909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88300"/>
          <a:stretch/>
        </p:blipFill>
        <p:spPr>
          <a:xfrm>
            <a:off x="4283951" y="198119"/>
            <a:ext cx="4162743" cy="72384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82129" y="300658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148861" y="3006582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078480" y="461573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16560" y="481911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76767" y="4957714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41382" y="5089657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35466" y="549889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456316" y="694277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638066" y="7289699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33697" y="3130311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36697" y="236831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386269" y="7912444"/>
            <a:ext cx="43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217076" y="856421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62558" y="856421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6154265" y="2922991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7116697" y="3124278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116681" y="381034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095526" y="381034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48470" y="4361797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9437" y="4499504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827050" y="463570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013981" y="4637814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161697" y="623432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507397" y="636767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フリーフォーム 38"/>
          <p:cNvSpPr/>
          <p:nvPr/>
        </p:nvSpPr>
        <p:spPr>
          <a:xfrm>
            <a:off x="3086100" y="3040310"/>
            <a:ext cx="4029547" cy="945392"/>
          </a:xfrm>
          <a:custGeom>
            <a:avLst/>
            <a:gdLst>
              <a:gd name="connsiteX0" fmla="*/ 0 w 4046220"/>
              <a:gd name="connsiteY0" fmla="*/ 944950 h 945392"/>
              <a:gd name="connsiteX1" fmla="*/ 472440 w 4046220"/>
              <a:gd name="connsiteY1" fmla="*/ 906850 h 945392"/>
              <a:gd name="connsiteX2" fmla="*/ 838200 w 4046220"/>
              <a:gd name="connsiteY2" fmla="*/ 701110 h 945392"/>
              <a:gd name="connsiteX3" fmla="*/ 1051560 w 4046220"/>
              <a:gd name="connsiteY3" fmla="*/ 411550 h 945392"/>
              <a:gd name="connsiteX4" fmla="*/ 1074420 w 4046220"/>
              <a:gd name="connsiteY4" fmla="*/ 152470 h 945392"/>
              <a:gd name="connsiteX5" fmla="*/ 1120140 w 4046220"/>
              <a:gd name="connsiteY5" fmla="*/ 22930 h 945392"/>
              <a:gd name="connsiteX6" fmla="*/ 1303020 w 4046220"/>
              <a:gd name="connsiteY6" fmla="*/ 70 h 945392"/>
              <a:gd name="connsiteX7" fmla="*/ 1478280 w 4046220"/>
              <a:gd name="connsiteY7" fmla="*/ 22930 h 945392"/>
              <a:gd name="connsiteX8" fmla="*/ 1920240 w 4046220"/>
              <a:gd name="connsiteY8" fmla="*/ 38170 h 945392"/>
              <a:gd name="connsiteX9" fmla="*/ 2430780 w 4046220"/>
              <a:gd name="connsiteY9" fmla="*/ 38170 h 945392"/>
              <a:gd name="connsiteX10" fmla="*/ 3185160 w 4046220"/>
              <a:gd name="connsiteY10" fmla="*/ 38170 h 945392"/>
              <a:gd name="connsiteX11" fmla="*/ 3825240 w 4046220"/>
              <a:gd name="connsiteY11" fmla="*/ 38170 h 945392"/>
              <a:gd name="connsiteX12" fmla="*/ 4046220 w 4046220"/>
              <a:gd name="connsiteY12" fmla="*/ 91510 h 94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6220" h="945392">
                <a:moveTo>
                  <a:pt x="0" y="944950"/>
                </a:moveTo>
                <a:cubicBezTo>
                  <a:pt x="166370" y="946220"/>
                  <a:pt x="332740" y="947490"/>
                  <a:pt x="472440" y="906850"/>
                </a:cubicBezTo>
                <a:cubicBezTo>
                  <a:pt x="612140" y="866210"/>
                  <a:pt x="741680" y="783660"/>
                  <a:pt x="838200" y="701110"/>
                </a:cubicBezTo>
                <a:cubicBezTo>
                  <a:pt x="934720" y="618560"/>
                  <a:pt x="1012190" y="502990"/>
                  <a:pt x="1051560" y="411550"/>
                </a:cubicBezTo>
                <a:cubicBezTo>
                  <a:pt x="1090930" y="320110"/>
                  <a:pt x="1062990" y="217240"/>
                  <a:pt x="1074420" y="152470"/>
                </a:cubicBezTo>
                <a:cubicBezTo>
                  <a:pt x="1085850" y="87700"/>
                  <a:pt x="1082040" y="48330"/>
                  <a:pt x="1120140" y="22930"/>
                </a:cubicBezTo>
                <a:cubicBezTo>
                  <a:pt x="1158240" y="-2470"/>
                  <a:pt x="1243330" y="70"/>
                  <a:pt x="1303020" y="70"/>
                </a:cubicBezTo>
                <a:cubicBezTo>
                  <a:pt x="1362710" y="70"/>
                  <a:pt x="1375410" y="16580"/>
                  <a:pt x="1478280" y="22930"/>
                </a:cubicBezTo>
                <a:cubicBezTo>
                  <a:pt x="1581150" y="29280"/>
                  <a:pt x="1761490" y="35630"/>
                  <a:pt x="1920240" y="38170"/>
                </a:cubicBezTo>
                <a:cubicBezTo>
                  <a:pt x="2078990" y="40710"/>
                  <a:pt x="2430780" y="38170"/>
                  <a:pt x="2430780" y="38170"/>
                </a:cubicBezTo>
                <a:lnTo>
                  <a:pt x="3185160" y="38170"/>
                </a:lnTo>
                <a:cubicBezTo>
                  <a:pt x="3417570" y="38170"/>
                  <a:pt x="3681730" y="29280"/>
                  <a:pt x="3825240" y="38170"/>
                </a:cubicBezTo>
                <a:cubicBezTo>
                  <a:pt x="3968750" y="47060"/>
                  <a:pt x="4007485" y="69285"/>
                  <a:pt x="4046220" y="9151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6"/>
          <a:srcRect b="70562"/>
          <a:stretch/>
        </p:blipFill>
        <p:spPr>
          <a:xfrm>
            <a:off x="4282901" y="7034523"/>
            <a:ext cx="4124336" cy="1732919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/>
          <a:srcRect t="31414"/>
          <a:stretch/>
        </p:blipFill>
        <p:spPr>
          <a:xfrm>
            <a:off x="8501759" y="198119"/>
            <a:ext cx="4124336" cy="4037502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364" y="4309296"/>
            <a:ext cx="4108507" cy="4560384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>
            <a:off x="9853781" y="21081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1041231" y="210819"/>
            <a:ext cx="36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9402931" y="420369"/>
            <a:ext cx="36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796413" y="42036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993013" y="96641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876363" y="3658815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244103" y="3933476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368053" y="393347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1244031" y="4137520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8713463" y="445354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0595540" y="445354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1449955" y="445354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フリーフォーム 52"/>
          <p:cNvSpPr/>
          <p:nvPr/>
        </p:nvSpPr>
        <p:spPr>
          <a:xfrm>
            <a:off x="7607300" y="5372100"/>
            <a:ext cx="927982" cy="2076450"/>
          </a:xfrm>
          <a:custGeom>
            <a:avLst/>
            <a:gdLst>
              <a:gd name="connsiteX0" fmla="*/ 0 w 927982"/>
              <a:gd name="connsiteY0" fmla="*/ 0 h 2076450"/>
              <a:gd name="connsiteX1" fmla="*/ 387350 w 927982"/>
              <a:gd name="connsiteY1" fmla="*/ 279400 h 2076450"/>
              <a:gd name="connsiteX2" fmla="*/ 889000 w 927982"/>
              <a:gd name="connsiteY2" fmla="*/ 793750 h 2076450"/>
              <a:gd name="connsiteX3" fmla="*/ 850900 w 927982"/>
              <a:gd name="connsiteY3" fmla="*/ 1447800 h 2076450"/>
              <a:gd name="connsiteX4" fmla="*/ 501650 w 927982"/>
              <a:gd name="connsiteY4" fmla="*/ 1854200 h 2076450"/>
              <a:gd name="connsiteX5" fmla="*/ 171450 w 927982"/>
              <a:gd name="connsiteY5" fmla="*/ 207645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982" h="2076450">
                <a:moveTo>
                  <a:pt x="0" y="0"/>
                </a:moveTo>
                <a:cubicBezTo>
                  <a:pt x="119591" y="73554"/>
                  <a:pt x="239183" y="147108"/>
                  <a:pt x="387350" y="279400"/>
                </a:cubicBezTo>
                <a:cubicBezTo>
                  <a:pt x="535517" y="411692"/>
                  <a:pt x="811742" y="599017"/>
                  <a:pt x="889000" y="793750"/>
                </a:cubicBezTo>
                <a:cubicBezTo>
                  <a:pt x="966258" y="988483"/>
                  <a:pt x="915458" y="1271058"/>
                  <a:pt x="850900" y="1447800"/>
                </a:cubicBezTo>
                <a:cubicBezTo>
                  <a:pt x="786342" y="1624542"/>
                  <a:pt x="614892" y="1749425"/>
                  <a:pt x="501650" y="1854200"/>
                </a:cubicBezTo>
                <a:cubicBezTo>
                  <a:pt x="388408" y="1958975"/>
                  <a:pt x="279929" y="2017712"/>
                  <a:pt x="171450" y="20764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7510189" y="5696324"/>
            <a:ext cx="82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0000"/>
                </a:solidFill>
              </a:rPr>
              <a:t>離散</a:t>
            </a:r>
            <a:r>
              <a:rPr lang="ja-JP" altLang="en-US" sz="800" dirty="0" smtClean="0">
                <a:solidFill>
                  <a:srgbClr val="FF0000"/>
                </a:solidFill>
              </a:rPr>
              <a:t>時間</a:t>
            </a:r>
            <a:endParaRPr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 smtClean="0">
                <a:solidFill>
                  <a:srgbClr val="FF0000"/>
                </a:solidFill>
              </a:rPr>
              <a:t>フーリエ変換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10943944" y="4585257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1801255" y="5117092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0264176" y="5254949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67281" y="7611482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473681" y="781558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159403" y="808852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0251476" y="848516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12027527" y="862119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859963" y="8490248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1872755" y="849151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2313942" y="8485168"/>
            <a:ext cx="23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8719813" y="8621194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087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4150730" cy="33938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-1" b="12576"/>
          <a:stretch/>
        </p:blipFill>
        <p:spPr>
          <a:xfrm>
            <a:off x="24096" y="3475953"/>
            <a:ext cx="4162743" cy="54089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51" y="947365"/>
            <a:ext cx="4120696" cy="60909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88300"/>
          <a:stretch/>
        </p:blipFill>
        <p:spPr>
          <a:xfrm>
            <a:off x="4283951" y="198119"/>
            <a:ext cx="4162743" cy="72384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82129" y="300658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148861" y="3006582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078480" y="461573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16560" y="481911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76767" y="4957714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41382" y="5089657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35466" y="549889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456316" y="694277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638066" y="7289699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33697" y="3130311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36697" y="236831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386269" y="7912444"/>
            <a:ext cx="43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217076" y="856421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62558" y="856421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6154265" y="2922991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7116697" y="3124278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116681" y="381034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095526" y="381034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48470" y="4361797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9437" y="4499504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827050" y="463570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013981" y="4637814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161697" y="623432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507397" y="636767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フリーフォーム 38"/>
          <p:cNvSpPr/>
          <p:nvPr/>
        </p:nvSpPr>
        <p:spPr>
          <a:xfrm>
            <a:off x="3086100" y="3040310"/>
            <a:ext cx="4029547" cy="945392"/>
          </a:xfrm>
          <a:custGeom>
            <a:avLst/>
            <a:gdLst>
              <a:gd name="connsiteX0" fmla="*/ 0 w 4046220"/>
              <a:gd name="connsiteY0" fmla="*/ 944950 h 945392"/>
              <a:gd name="connsiteX1" fmla="*/ 472440 w 4046220"/>
              <a:gd name="connsiteY1" fmla="*/ 906850 h 945392"/>
              <a:gd name="connsiteX2" fmla="*/ 838200 w 4046220"/>
              <a:gd name="connsiteY2" fmla="*/ 701110 h 945392"/>
              <a:gd name="connsiteX3" fmla="*/ 1051560 w 4046220"/>
              <a:gd name="connsiteY3" fmla="*/ 411550 h 945392"/>
              <a:gd name="connsiteX4" fmla="*/ 1074420 w 4046220"/>
              <a:gd name="connsiteY4" fmla="*/ 152470 h 945392"/>
              <a:gd name="connsiteX5" fmla="*/ 1120140 w 4046220"/>
              <a:gd name="connsiteY5" fmla="*/ 22930 h 945392"/>
              <a:gd name="connsiteX6" fmla="*/ 1303020 w 4046220"/>
              <a:gd name="connsiteY6" fmla="*/ 70 h 945392"/>
              <a:gd name="connsiteX7" fmla="*/ 1478280 w 4046220"/>
              <a:gd name="connsiteY7" fmla="*/ 22930 h 945392"/>
              <a:gd name="connsiteX8" fmla="*/ 1920240 w 4046220"/>
              <a:gd name="connsiteY8" fmla="*/ 38170 h 945392"/>
              <a:gd name="connsiteX9" fmla="*/ 2430780 w 4046220"/>
              <a:gd name="connsiteY9" fmla="*/ 38170 h 945392"/>
              <a:gd name="connsiteX10" fmla="*/ 3185160 w 4046220"/>
              <a:gd name="connsiteY10" fmla="*/ 38170 h 945392"/>
              <a:gd name="connsiteX11" fmla="*/ 3825240 w 4046220"/>
              <a:gd name="connsiteY11" fmla="*/ 38170 h 945392"/>
              <a:gd name="connsiteX12" fmla="*/ 4046220 w 4046220"/>
              <a:gd name="connsiteY12" fmla="*/ 91510 h 94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6220" h="945392">
                <a:moveTo>
                  <a:pt x="0" y="944950"/>
                </a:moveTo>
                <a:cubicBezTo>
                  <a:pt x="166370" y="946220"/>
                  <a:pt x="332740" y="947490"/>
                  <a:pt x="472440" y="906850"/>
                </a:cubicBezTo>
                <a:cubicBezTo>
                  <a:pt x="612140" y="866210"/>
                  <a:pt x="741680" y="783660"/>
                  <a:pt x="838200" y="701110"/>
                </a:cubicBezTo>
                <a:cubicBezTo>
                  <a:pt x="934720" y="618560"/>
                  <a:pt x="1012190" y="502990"/>
                  <a:pt x="1051560" y="411550"/>
                </a:cubicBezTo>
                <a:cubicBezTo>
                  <a:pt x="1090930" y="320110"/>
                  <a:pt x="1062990" y="217240"/>
                  <a:pt x="1074420" y="152470"/>
                </a:cubicBezTo>
                <a:cubicBezTo>
                  <a:pt x="1085850" y="87700"/>
                  <a:pt x="1082040" y="48330"/>
                  <a:pt x="1120140" y="22930"/>
                </a:cubicBezTo>
                <a:cubicBezTo>
                  <a:pt x="1158240" y="-2470"/>
                  <a:pt x="1243330" y="70"/>
                  <a:pt x="1303020" y="70"/>
                </a:cubicBezTo>
                <a:cubicBezTo>
                  <a:pt x="1362710" y="70"/>
                  <a:pt x="1375410" y="16580"/>
                  <a:pt x="1478280" y="22930"/>
                </a:cubicBezTo>
                <a:cubicBezTo>
                  <a:pt x="1581150" y="29280"/>
                  <a:pt x="1761490" y="35630"/>
                  <a:pt x="1920240" y="38170"/>
                </a:cubicBezTo>
                <a:cubicBezTo>
                  <a:pt x="2078990" y="40710"/>
                  <a:pt x="2430780" y="38170"/>
                  <a:pt x="2430780" y="38170"/>
                </a:cubicBezTo>
                <a:lnTo>
                  <a:pt x="3185160" y="38170"/>
                </a:lnTo>
                <a:cubicBezTo>
                  <a:pt x="3417570" y="38170"/>
                  <a:pt x="3681730" y="29280"/>
                  <a:pt x="3825240" y="38170"/>
                </a:cubicBezTo>
                <a:cubicBezTo>
                  <a:pt x="3968750" y="47060"/>
                  <a:pt x="4007485" y="69285"/>
                  <a:pt x="4046220" y="9151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6"/>
          <a:srcRect b="70562"/>
          <a:stretch/>
        </p:blipFill>
        <p:spPr>
          <a:xfrm>
            <a:off x="4282901" y="7034523"/>
            <a:ext cx="4124336" cy="1732919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/>
          <a:srcRect t="31414"/>
          <a:stretch/>
        </p:blipFill>
        <p:spPr>
          <a:xfrm>
            <a:off x="8501759" y="198119"/>
            <a:ext cx="4124336" cy="4037502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364" y="4309296"/>
            <a:ext cx="4108507" cy="4560384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>
            <a:off x="9853781" y="21081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1041231" y="210819"/>
            <a:ext cx="36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9402931" y="420369"/>
            <a:ext cx="36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796413" y="42036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993013" y="96641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876363" y="3658815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244103" y="3933476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368053" y="393347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1244031" y="4137520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8713463" y="445354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0595540" y="445354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1449955" y="445354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フリーフォーム 52"/>
          <p:cNvSpPr/>
          <p:nvPr/>
        </p:nvSpPr>
        <p:spPr>
          <a:xfrm>
            <a:off x="7607300" y="5372100"/>
            <a:ext cx="927982" cy="2076450"/>
          </a:xfrm>
          <a:custGeom>
            <a:avLst/>
            <a:gdLst>
              <a:gd name="connsiteX0" fmla="*/ 0 w 927982"/>
              <a:gd name="connsiteY0" fmla="*/ 0 h 2076450"/>
              <a:gd name="connsiteX1" fmla="*/ 387350 w 927982"/>
              <a:gd name="connsiteY1" fmla="*/ 279400 h 2076450"/>
              <a:gd name="connsiteX2" fmla="*/ 889000 w 927982"/>
              <a:gd name="connsiteY2" fmla="*/ 793750 h 2076450"/>
              <a:gd name="connsiteX3" fmla="*/ 850900 w 927982"/>
              <a:gd name="connsiteY3" fmla="*/ 1447800 h 2076450"/>
              <a:gd name="connsiteX4" fmla="*/ 501650 w 927982"/>
              <a:gd name="connsiteY4" fmla="*/ 1854200 h 2076450"/>
              <a:gd name="connsiteX5" fmla="*/ 171450 w 927982"/>
              <a:gd name="connsiteY5" fmla="*/ 207645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982" h="2076450">
                <a:moveTo>
                  <a:pt x="0" y="0"/>
                </a:moveTo>
                <a:cubicBezTo>
                  <a:pt x="119591" y="73554"/>
                  <a:pt x="239183" y="147108"/>
                  <a:pt x="387350" y="279400"/>
                </a:cubicBezTo>
                <a:cubicBezTo>
                  <a:pt x="535517" y="411692"/>
                  <a:pt x="811742" y="599017"/>
                  <a:pt x="889000" y="793750"/>
                </a:cubicBezTo>
                <a:cubicBezTo>
                  <a:pt x="966258" y="988483"/>
                  <a:pt x="915458" y="1271058"/>
                  <a:pt x="850900" y="1447800"/>
                </a:cubicBezTo>
                <a:cubicBezTo>
                  <a:pt x="786342" y="1624542"/>
                  <a:pt x="614892" y="1749425"/>
                  <a:pt x="501650" y="1854200"/>
                </a:cubicBezTo>
                <a:cubicBezTo>
                  <a:pt x="388408" y="1958975"/>
                  <a:pt x="279929" y="2017712"/>
                  <a:pt x="171450" y="20764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7510189" y="5696324"/>
            <a:ext cx="82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0000"/>
                </a:solidFill>
              </a:rPr>
              <a:t>離散</a:t>
            </a:r>
            <a:r>
              <a:rPr lang="ja-JP" altLang="en-US" sz="800" dirty="0" smtClean="0">
                <a:solidFill>
                  <a:srgbClr val="FF0000"/>
                </a:solidFill>
              </a:rPr>
              <a:t>時間</a:t>
            </a:r>
            <a:endParaRPr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 smtClean="0">
                <a:solidFill>
                  <a:srgbClr val="FF0000"/>
                </a:solidFill>
              </a:rPr>
              <a:t>フーリエ変換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10943944" y="4585257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1801255" y="5117092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0264176" y="5254949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67281" y="7611482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473681" y="781558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159403" y="808852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0251476" y="848516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12027527" y="862119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859963" y="8490248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1872755" y="849151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2313942" y="8485168"/>
            <a:ext cx="23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8719813" y="8621194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479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275" y="203200"/>
            <a:ext cx="4174757" cy="9078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95" y="1111041"/>
            <a:ext cx="4156737" cy="391646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6510"/>
            <a:ext cx="4120696" cy="60199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20696" cy="138746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" y="2008503"/>
            <a:ext cx="4174757" cy="3874143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650229" y="237983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3723629" y="1104690"/>
            <a:ext cx="36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77815" y="1408245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87565" y="1612580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357265" y="2242384"/>
            <a:ext cx="43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3710929" y="2242384"/>
            <a:ext cx="43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5879" y="4363284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770215" y="4363283"/>
            <a:ext cx="262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723814" y="450298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514764" y="381833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5260764" y="992464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38464" y="381718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924214" y="3944183"/>
            <a:ext cx="51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562514" y="3944183"/>
            <a:ext cx="51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5704814" y="4153733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6470514" y="415373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7408125" y="449663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5106164" y="491035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2880365" y="124348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78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275" y="203200"/>
            <a:ext cx="4174757" cy="9078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95" y="1111041"/>
            <a:ext cx="4156737" cy="391646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6510"/>
            <a:ext cx="4120696" cy="60199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20696" cy="138746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" y="2008503"/>
            <a:ext cx="4174757" cy="3874143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650229" y="237983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3723629" y="1104690"/>
            <a:ext cx="36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77815" y="1408245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87565" y="1612580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357265" y="2242384"/>
            <a:ext cx="43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3710929" y="2242384"/>
            <a:ext cx="43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5879" y="4363284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770215" y="4363283"/>
            <a:ext cx="262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723814" y="450298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514764" y="381833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5260764" y="992464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38464" y="381718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924214" y="3944183"/>
            <a:ext cx="51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562514" y="3944183"/>
            <a:ext cx="51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5704814" y="4153733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6470514" y="415373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7408125" y="449663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5106164" y="491035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880365" y="124348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6454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96894" cy="17306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-1" b="28415"/>
          <a:stretch/>
        </p:blipFill>
        <p:spPr>
          <a:xfrm>
            <a:off x="0" y="1768797"/>
            <a:ext cx="3896893" cy="41824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2559"/>
          <a:stretch/>
        </p:blipFill>
        <p:spPr>
          <a:xfrm>
            <a:off x="4075990" y="1856010"/>
            <a:ext cx="3891238" cy="38324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25" y="1303678"/>
            <a:ext cx="3896894" cy="41909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2213" b="1"/>
          <a:stretch/>
        </p:blipFill>
        <p:spPr>
          <a:xfrm>
            <a:off x="4075991" y="209668"/>
            <a:ext cx="3896893" cy="16234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78826"/>
          <a:stretch/>
        </p:blipFill>
        <p:spPr>
          <a:xfrm>
            <a:off x="8151981" y="209668"/>
            <a:ext cx="3891238" cy="10478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34048" y="392548"/>
            <a:ext cx="478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970475" y="84579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152535" y="1164055"/>
            <a:ext cx="23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10375" y="1420252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923731" y="142039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784331" y="2437766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118217" y="432011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5743" y="4521939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329105" y="3363187"/>
            <a:ext cx="48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74340" y="5245533"/>
            <a:ext cx="48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022914" y="5672011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563352" y="563970"/>
            <a:ext cx="39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676211" y="173069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0513" y="187083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796336" y="2838786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347181" y="2837837"/>
            <a:ext cx="57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868810" y="531612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780591" y="5448801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882211" y="5445206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107397" y="214611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9927060" y="34172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1641355" y="346671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289906" y="3078719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r="16581" b="54662"/>
          <a:stretch/>
        </p:blipFill>
        <p:spPr>
          <a:xfrm>
            <a:off x="8029593" y="2203290"/>
            <a:ext cx="1164779" cy="815667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9682704" y="3532624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1454592" y="3404119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8359637" y="3979540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752488" y="3979540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46384" y="4370930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8757876" y="4502166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936785" y="4502166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260385" y="4748478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157340" y="5143896"/>
            <a:ext cx="4104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219037" y="1941120"/>
            <a:ext cx="78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アナログの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バタワースフィルタ</a:t>
            </a:r>
            <a:endParaRPr kumimoji="1" lang="ja-JP" altLang="en-US" sz="600" dirty="0"/>
          </a:p>
        </p:txBody>
      </p:sp>
    </p:spTree>
    <p:extLst>
      <p:ext uri="{BB962C8B-B14F-4D97-AF65-F5344CB8AC3E}">
        <p14:creationId xmlns:p14="http://schemas.microsoft.com/office/powerpoint/2010/main" val="84521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3566</TotalTime>
  <Words>1152</Words>
  <Application>Microsoft Office PowerPoint</Application>
  <PresentationFormat>ワイド画面</PresentationFormat>
  <Paragraphs>485</Paragraphs>
  <Slides>114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114</vt:i4>
      </vt:variant>
    </vt:vector>
  </HeadingPairs>
  <TitlesOfParts>
    <vt:vector size="121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morita</cp:lastModifiedBy>
  <cp:revision>2310</cp:revision>
  <dcterms:created xsi:type="dcterms:W3CDTF">2016-02-26T02:02:55Z</dcterms:created>
  <dcterms:modified xsi:type="dcterms:W3CDTF">2016-03-20T08:19:05Z</dcterms:modified>
</cp:coreProperties>
</file>